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59" r:id="rId5"/>
    <p:sldId id="258"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50125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294419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241807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75430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177328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375926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8" name="Symbol zastępczy stopki 7"/>
          <p:cNvSpPr>
            <a:spLocks noGrp="1"/>
          </p:cNvSpPr>
          <p:nvPr>
            <p:ph type="ftr" sz="quarter" idx="11"/>
          </p:nvPr>
        </p:nvSpPr>
        <p:spPr/>
        <p:txBody>
          <a:bodyPr/>
          <a:lstStyle/>
          <a:p>
            <a:endParaRPr lang="pl-PL" dirty="0"/>
          </a:p>
        </p:txBody>
      </p:sp>
      <p:sp>
        <p:nvSpPr>
          <p:cNvPr id="9" name="Symbol zastępczy numeru slajdu 8"/>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348280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4" name="Symbol zastępczy stopki 3"/>
          <p:cNvSpPr>
            <a:spLocks noGrp="1"/>
          </p:cNvSpPr>
          <p:nvPr>
            <p:ph type="ftr" sz="quarter" idx="11"/>
          </p:nvPr>
        </p:nvSpPr>
        <p:spPr/>
        <p:txBody>
          <a:bodyPr/>
          <a:lstStyle/>
          <a:p>
            <a:endParaRPr lang="pl-PL" dirty="0"/>
          </a:p>
        </p:txBody>
      </p:sp>
      <p:sp>
        <p:nvSpPr>
          <p:cNvPr id="5" name="Symbol zastępczy numeru slajdu 4"/>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202964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3" name="Symbol zastępczy stopki 2"/>
          <p:cNvSpPr>
            <a:spLocks noGrp="1"/>
          </p:cNvSpPr>
          <p:nvPr>
            <p:ph type="ftr" sz="quarter" idx="1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398325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35222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6DE1CD7-C5D8-4874-BF84-184C67E09BF7}" type="datetimeFigureOut">
              <a:rPr lang="pl-PL" smtClean="0"/>
              <a:t>2015-11-11</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7B211091-2C60-4F8A-A8C6-D2B78B93AEFB}" type="slidenum">
              <a:rPr lang="pl-PL" smtClean="0"/>
              <a:t>‹#›</a:t>
            </a:fld>
            <a:endParaRPr lang="pl-PL" dirty="0"/>
          </a:p>
        </p:txBody>
      </p:sp>
    </p:spTree>
    <p:extLst>
      <p:ext uri="{BB962C8B-B14F-4D97-AF65-F5344CB8AC3E}">
        <p14:creationId xmlns:p14="http://schemas.microsoft.com/office/powerpoint/2010/main" val="4131173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4000" b="5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E1CD7-C5D8-4874-BF84-184C67E09BF7}" type="datetimeFigureOut">
              <a:rPr lang="pl-PL" smtClean="0"/>
              <a:t>2015-11-11</a:t>
            </a:fld>
            <a:endParaRPr lang="pl-PL" dirty="0"/>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11091-2C60-4F8A-A8C6-D2B78B93AEFB}" type="slidenum">
              <a:rPr lang="pl-PL" smtClean="0"/>
              <a:t>‹#›</a:t>
            </a:fld>
            <a:endParaRPr lang="pl-PL" dirty="0"/>
          </a:p>
        </p:txBody>
      </p:sp>
    </p:spTree>
    <p:extLst>
      <p:ext uri="{BB962C8B-B14F-4D97-AF65-F5344CB8AC3E}">
        <p14:creationId xmlns:p14="http://schemas.microsoft.com/office/powerpoint/2010/main" val="3686462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77684" y="1988840"/>
            <a:ext cx="7772400" cy="1470025"/>
          </a:xfrm>
        </p:spPr>
        <p:txBody>
          <a:bodyPr>
            <a:normAutofit/>
          </a:bodyPr>
          <a:lstStyle/>
          <a:p>
            <a:r>
              <a:rPr lang="pl-PL" sz="6600" u="sng" dirty="0" smtClean="0">
                <a:effectLst>
                  <a:outerShdw blurRad="38100" dist="38100" dir="2700000" algn="tl">
                    <a:srgbClr val="000000">
                      <a:alpha val="43137"/>
                    </a:srgbClr>
                  </a:outerShdw>
                </a:effectLst>
                <a:latin typeface="Algerian" panose="04020705040A02060702" pitchFamily="82" charset="0"/>
              </a:rPr>
              <a:t>WIZYTA W AUSTRII</a:t>
            </a:r>
            <a:endParaRPr lang="pl-PL" sz="6600" u="sng" dirty="0">
              <a:effectLst>
                <a:outerShdw blurRad="38100" dist="38100" dir="2700000" algn="tl">
                  <a:srgbClr val="000000">
                    <a:alpha val="43137"/>
                  </a:srgbClr>
                </a:outerShdw>
              </a:effectLst>
              <a:latin typeface="Algerian" panose="04020705040A02060702" pitchFamily="82" charset="0"/>
            </a:endParaRPr>
          </a:p>
        </p:txBody>
      </p:sp>
      <p:sp>
        <p:nvSpPr>
          <p:cNvPr id="3" name="Podtytuł 2"/>
          <p:cNvSpPr>
            <a:spLocks noGrp="1"/>
          </p:cNvSpPr>
          <p:nvPr>
            <p:ph type="subTitle" idx="1"/>
          </p:nvPr>
        </p:nvSpPr>
        <p:spPr>
          <a:xfrm>
            <a:off x="1259632" y="4293096"/>
            <a:ext cx="6400800" cy="1752600"/>
          </a:xfrm>
        </p:spPr>
        <p:txBody>
          <a:bodyPr>
            <a:normAutofit/>
          </a:bodyPr>
          <a:lstStyle/>
          <a:p>
            <a:r>
              <a:rPr lang="pl-PL" sz="4400" b="1" dirty="0" smtClean="0">
                <a:solidFill>
                  <a:srgbClr val="C00000"/>
                </a:solidFill>
                <a:effectLst>
                  <a:outerShdw blurRad="38100" dist="38100" dir="2700000" algn="tl">
                    <a:srgbClr val="000000">
                      <a:alpha val="43137"/>
                    </a:srgbClr>
                  </a:outerShdw>
                </a:effectLst>
                <a:latin typeface="Arial Black" panose="020B0A04020102020204" pitchFamily="34" charset="0"/>
              </a:rPr>
              <a:t>UZALEŻNIENIA</a:t>
            </a:r>
            <a:endParaRPr lang="pl-PL" sz="4400" b="1" dirty="0">
              <a:solidFill>
                <a:srgbClr val="C00000"/>
              </a:solidFill>
              <a:effectLst>
                <a:outerShdw blurRad="38100" dist="38100" dir="2700000" algn="tl">
                  <a:srgbClr val="000000">
                    <a:alpha val="43137"/>
                  </a:srgbClr>
                </a:outerShdw>
              </a:effectLst>
              <a:latin typeface="Arial Black" panose="020B0A04020102020204" pitchFamily="34" charset="0"/>
            </a:endParaRPr>
          </a:p>
        </p:txBody>
      </p:sp>
      <p:sp>
        <p:nvSpPr>
          <p:cNvPr id="5" name="AutoShape 2" descr="LOGO suggestion POLAND 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sp>
        <p:nvSpPr>
          <p:cNvPr id="6" name="AutoShape 4" descr="LOGO suggestion POLAND 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pic>
        <p:nvPicPr>
          <p:cNvPr id="1030" name="Picture 6" descr="http://flagpedia.net/data/flags/ultra/a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125" y="124732"/>
            <a:ext cx="2049875" cy="1366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2" name="Picture 8" descr="http://europa.republika.pl/images/map_austr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 y="124732"/>
            <a:ext cx="3875743" cy="17360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843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atic6.depositphotos.com/1030387/609/v/450/depositphotos_6090358-Computer-Video-Game-Addict-Ki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75778"/>
                    </a14:imgEffect>
                  </a14:imgLayer>
                </a14:imgProps>
              </a:ext>
              <a:ext uri="{28A0092B-C50C-407E-A947-70E740481C1C}">
                <a14:useLocalDpi xmlns:a14="http://schemas.microsoft.com/office/drawing/2010/main" val="0"/>
              </a:ext>
            </a:extLst>
          </a:blip>
          <a:srcRect r="22844"/>
          <a:stretch/>
        </p:blipFill>
        <p:spPr bwMode="auto">
          <a:xfrm>
            <a:off x="5776659" y="1628800"/>
            <a:ext cx="3307076"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p:txBody>
          <a:bodyPr>
            <a:normAutofit/>
          </a:bodyPr>
          <a:lstStyle/>
          <a:p>
            <a:r>
              <a:rPr lang="pl-PL" dirty="0" smtClean="0"/>
              <a:t>JAK WYJŚĆ Z UZALEŻNIENIA?</a:t>
            </a:r>
            <a:endParaRPr lang="pl-PL" dirty="0"/>
          </a:p>
        </p:txBody>
      </p:sp>
      <p:sp>
        <p:nvSpPr>
          <p:cNvPr id="3" name="Symbol zastępczy zawartości 2"/>
          <p:cNvSpPr>
            <a:spLocks noGrp="1"/>
          </p:cNvSpPr>
          <p:nvPr>
            <p:ph idx="1"/>
          </p:nvPr>
        </p:nvSpPr>
        <p:spPr>
          <a:xfrm>
            <a:off x="457200" y="1600200"/>
            <a:ext cx="5626968" cy="4525963"/>
          </a:xfrm>
        </p:spPr>
        <p:txBody>
          <a:bodyPr/>
          <a:lstStyle/>
          <a:p>
            <a:r>
              <a:rPr lang="pl-PL" dirty="0" smtClean="0"/>
              <a:t>Porozmawiaj z kimś, nie musi być to od razu psycholog! </a:t>
            </a:r>
          </a:p>
          <a:p>
            <a:r>
              <a:rPr lang="pl-PL" dirty="0" smtClean="0"/>
              <a:t>Znajdź hobby! Oczywiście nie związane z komputerem. </a:t>
            </a:r>
          </a:p>
          <a:p>
            <a:r>
              <a:rPr lang="pl-PL" dirty="0" smtClean="0"/>
              <a:t>Wyjdź do ludzi! </a:t>
            </a:r>
          </a:p>
          <a:p>
            <a:r>
              <a:rPr lang="pl-PL" dirty="0" smtClean="0"/>
              <a:t>Nie bój się przyznać do tego, że masz problem! </a:t>
            </a:r>
            <a:endParaRPr lang="pl-PL" dirty="0"/>
          </a:p>
        </p:txBody>
      </p:sp>
    </p:spTree>
    <p:extLst>
      <p:ext uri="{BB962C8B-B14F-4D97-AF65-F5344CB8AC3E}">
        <p14:creationId xmlns:p14="http://schemas.microsoft.com/office/powerpoint/2010/main" val="1604720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2132856"/>
            <a:ext cx="8229600" cy="4525963"/>
          </a:xfrm>
        </p:spPr>
        <p:txBody>
          <a:bodyPr/>
          <a:lstStyle/>
          <a:p>
            <a:pPr marL="0" indent="0" algn="ctr">
              <a:buNone/>
            </a:pPr>
            <a:r>
              <a:rPr lang="pl-PL" i="1" dirty="0" smtClean="0"/>
              <a:t>Oczywiście, podczas tej wizyty prócz obowiązków i nauki były też przyjemności. Zwiedziliśmy wiele ciekawych miejsc oraz nawiązaliśmy mnóstwo nowych kontaktów. </a:t>
            </a:r>
            <a:endParaRPr lang="pl-PL" i="1" dirty="0"/>
          </a:p>
        </p:txBody>
      </p:sp>
    </p:spTree>
    <p:extLst>
      <p:ext uri="{BB962C8B-B14F-4D97-AF65-F5344CB8AC3E}">
        <p14:creationId xmlns:p14="http://schemas.microsoft.com/office/powerpoint/2010/main" val="73163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467545" y="1196752"/>
            <a:ext cx="8064896" cy="3539430"/>
          </a:xfrm>
          <a:prstGeom prst="rect">
            <a:avLst/>
          </a:prstGeom>
          <a:noFill/>
        </p:spPr>
        <p:txBody>
          <a:bodyPr wrap="square" rtlCol="0">
            <a:spAutoFit/>
          </a:bodyPr>
          <a:lstStyle/>
          <a:p>
            <a:r>
              <a:rPr lang="pl-PL" sz="2800" i="1" dirty="0" smtClean="0"/>
              <a:t>Dzięki temu programowi, mieliśmy możliwości zwiedzenia pięknych zakątków Austrii i poszerzenia naszej wiedzy o tym kraju.  </a:t>
            </a:r>
          </a:p>
          <a:p>
            <a:r>
              <a:rPr lang="pl-PL" sz="2800" i="1" dirty="0" smtClean="0"/>
              <a:t>Odwiedziliśmy Wiedeń i Linz oraz małe miasteczko, w którym znajdowała się szkoła, która jest także członkiem projektu – </a:t>
            </a:r>
            <a:r>
              <a:rPr lang="pl-PL" sz="2800" i="1" dirty="0" err="1" smtClean="0"/>
              <a:t>Ybbs</a:t>
            </a:r>
            <a:r>
              <a:rPr lang="pl-PL" sz="2800" i="1" dirty="0" smtClean="0"/>
              <a:t>. </a:t>
            </a:r>
          </a:p>
          <a:p>
            <a:endParaRPr lang="pl-PL" sz="2800" i="1" dirty="0"/>
          </a:p>
          <a:p>
            <a:r>
              <a:rPr lang="pl-PL" sz="2800" i="1" dirty="0" smtClean="0"/>
              <a:t>Zapraszamy do obejrzenia zdjęć z naszego pobytu : </a:t>
            </a:r>
          </a:p>
        </p:txBody>
      </p:sp>
    </p:spTree>
    <p:extLst>
      <p:ext uri="{BB962C8B-B14F-4D97-AF65-F5344CB8AC3E}">
        <p14:creationId xmlns:p14="http://schemas.microsoft.com/office/powerpoint/2010/main" val="2837582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55" y="0"/>
            <a:ext cx="4588055" cy="3038842"/>
          </a:xfrm>
          <a:prstGeom prst="rect">
            <a:avLst/>
          </a:prstGeom>
        </p:spPr>
      </p:pic>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621" y="0"/>
            <a:ext cx="4542312" cy="6858000"/>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54" y="2708920"/>
            <a:ext cx="4585676" cy="4149080"/>
          </a:xfrm>
          <a:prstGeom prst="rect">
            <a:avLst/>
          </a:prstGeom>
        </p:spPr>
      </p:pic>
    </p:spTree>
    <p:extLst>
      <p:ext uri="{BB962C8B-B14F-4D97-AF65-F5344CB8AC3E}">
        <p14:creationId xmlns:p14="http://schemas.microsoft.com/office/powerpoint/2010/main" val="3530313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668"/>
            <a:ext cx="4542312" cy="6858000"/>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510" y="0"/>
            <a:ext cx="4632489" cy="6858000"/>
          </a:xfrm>
          <a:prstGeom prst="rect">
            <a:avLst/>
          </a:prstGeom>
        </p:spPr>
      </p:pic>
    </p:spTree>
    <p:extLst>
      <p:ext uri="{BB962C8B-B14F-4D97-AF65-F5344CB8AC3E}">
        <p14:creationId xmlns:p14="http://schemas.microsoft.com/office/powerpoint/2010/main" val="97646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55"/>
            <a:ext cx="4542312" cy="6858000"/>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312" y="0"/>
            <a:ext cx="4542312" cy="6858000"/>
          </a:xfrm>
          <a:prstGeom prst="rect">
            <a:avLst/>
          </a:prstGeom>
        </p:spPr>
      </p:pic>
    </p:spTree>
    <p:extLst>
      <p:ext uri="{BB962C8B-B14F-4D97-AF65-F5344CB8AC3E}">
        <p14:creationId xmlns:p14="http://schemas.microsoft.com/office/powerpoint/2010/main" val="579367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696"/>
            <a:ext cx="9144000" cy="5620520"/>
          </a:xfrm>
          <a:prstGeom prst="rect">
            <a:avLst/>
          </a:prstGeom>
        </p:spPr>
      </p:pic>
    </p:spTree>
    <p:extLst>
      <p:ext uri="{BB962C8B-B14F-4D97-AF65-F5344CB8AC3E}">
        <p14:creationId xmlns:p14="http://schemas.microsoft.com/office/powerpoint/2010/main" val="2683790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15230"/>
            <a:ext cx="9144000" cy="5427537"/>
          </a:xfrm>
          <a:prstGeom prst="rect">
            <a:avLst/>
          </a:prstGeom>
        </p:spPr>
      </p:pic>
    </p:spTree>
    <p:extLst>
      <p:ext uri="{BB962C8B-B14F-4D97-AF65-F5344CB8AC3E}">
        <p14:creationId xmlns:p14="http://schemas.microsoft.com/office/powerpoint/2010/main" val="1695349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14550" y="1084701"/>
            <a:ext cx="6858744" cy="4687860"/>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77949" y="1153332"/>
            <a:ext cx="6831272" cy="4524609"/>
          </a:xfrm>
          <a:prstGeom prst="rect">
            <a:avLst/>
          </a:prstGeom>
        </p:spPr>
      </p:pic>
    </p:spTree>
    <p:extLst>
      <p:ext uri="{BB962C8B-B14F-4D97-AF65-F5344CB8AC3E}">
        <p14:creationId xmlns:p14="http://schemas.microsoft.com/office/powerpoint/2010/main" val="3364869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519737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052736"/>
            <a:ext cx="8229600" cy="4525963"/>
          </a:xfrm>
        </p:spPr>
        <p:txBody>
          <a:bodyPr>
            <a:normAutofit/>
          </a:bodyPr>
          <a:lstStyle/>
          <a:p>
            <a:pPr marL="0" indent="0" algn="ctr">
              <a:buNone/>
            </a:pPr>
            <a:r>
              <a:rPr lang="pl-PL" sz="3600" i="1" dirty="0" smtClean="0"/>
              <a:t>„Na początku grudnia 2014 roku, braliśmy udział w wyjeździe do Austrii. Wizyta ta była w ramach programu Erasmus + „</a:t>
            </a:r>
            <a:r>
              <a:rPr lang="pl-PL" sz="3600" i="1" dirty="0" err="1" smtClean="0"/>
              <a:t>Safe</a:t>
            </a:r>
            <a:r>
              <a:rPr lang="pl-PL" sz="3600" i="1" dirty="0" smtClean="0"/>
              <a:t> Internet For </a:t>
            </a:r>
            <a:r>
              <a:rPr lang="pl-PL" sz="3600" i="1" dirty="0" err="1" smtClean="0"/>
              <a:t>All</a:t>
            </a:r>
            <a:r>
              <a:rPr lang="pl-PL" sz="3600" i="1" dirty="0" smtClean="0"/>
              <a:t>”. </a:t>
            </a:r>
          </a:p>
          <a:p>
            <a:pPr marL="0" indent="0" algn="ctr">
              <a:buNone/>
            </a:pPr>
            <a:endParaRPr lang="pl-PL" sz="3600" i="1" dirty="0" smtClean="0"/>
          </a:p>
          <a:p>
            <a:pPr marL="0" indent="0" algn="ctr">
              <a:buNone/>
            </a:pPr>
            <a:r>
              <a:rPr lang="pl-PL" sz="3600" i="1" dirty="0" smtClean="0"/>
              <a:t>Pragniemy się z Wami podzielić tym, czego się tam nauczyliśmy.”  </a:t>
            </a:r>
            <a:endParaRPr lang="pl-PL" sz="3600" i="1" dirty="0"/>
          </a:p>
        </p:txBody>
      </p:sp>
      <p:sp>
        <p:nvSpPr>
          <p:cNvPr id="4" name="pole tekstowe 3"/>
          <p:cNvSpPr txBox="1"/>
          <p:nvPr/>
        </p:nvSpPr>
        <p:spPr>
          <a:xfrm>
            <a:off x="6588225" y="5229201"/>
            <a:ext cx="2555776" cy="1569660"/>
          </a:xfrm>
          <a:prstGeom prst="rect">
            <a:avLst/>
          </a:prstGeom>
          <a:noFill/>
        </p:spPr>
        <p:txBody>
          <a:bodyPr wrap="square" rtlCol="0">
            <a:spAutoFit/>
          </a:bodyPr>
          <a:lstStyle/>
          <a:p>
            <a:pPr marL="342900" indent="-342900">
              <a:buFont typeface="Arial" panose="020B0604020202020204" pitchFamily="34" charset="0"/>
              <a:buChar char="•"/>
            </a:pPr>
            <a:r>
              <a:rPr lang="pl-PL" sz="2400" dirty="0" smtClean="0"/>
              <a:t>Aneta Ernest</a:t>
            </a:r>
          </a:p>
          <a:p>
            <a:pPr marL="342900" indent="-342900">
              <a:buFont typeface="Arial" panose="020B0604020202020204" pitchFamily="34" charset="0"/>
              <a:buChar char="•"/>
            </a:pPr>
            <a:r>
              <a:rPr lang="pl-PL" sz="2400" dirty="0" smtClean="0"/>
              <a:t>Inga Katana </a:t>
            </a:r>
          </a:p>
          <a:p>
            <a:pPr marL="342900" indent="-342900">
              <a:buFont typeface="Arial" panose="020B0604020202020204" pitchFamily="34" charset="0"/>
              <a:buChar char="•"/>
            </a:pPr>
            <a:r>
              <a:rPr lang="pl-PL" sz="2400" dirty="0" smtClean="0"/>
              <a:t>Daniel Karpiński</a:t>
            </a:r>
          </a:p>
          <a:p>
            <a:pPr marL="342900" indent="-342900">
              <a:buFont typeface="Arial" panose="020B0604020202020204" pitchFamily="34" charset="0"/>
              <a:buChar char="•"/>
            </a:pPr>
            <a:r>
              <a:rPr lang="pl-PL" sz="2400" dirty="0" smtClean="0"/>
              <a:t>Mateusz </a:t>
            </a:r>
            <a:r>
              <a:rPr lang="pl-PL" sz="2400" dirty="0" err="1" smtClean="0"/>
              <a:t>Zugaj</a:t>
            </a:r>
            <a:endParaRPr lang="pl-PL" sz="2400" dirty="0"/>
          </a:p>
        </p:txBody>
      </p:sp>
    </p:spTree>
    <p:extLst>
      <p:ext uri="{BB962C8B-B14F-4D97-AF65-F5344CB8AC3E}">
        <p14:creationId xmlns:p14="http://schemas.microsoft.com/office/powerpoint/2010/main" val="1154396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0" y="188640"/>
            <a:ext cx="8892480" cy="1569660"/>
          </a:xfrm>
          <a:prstGeom prst="rect">
            <a:avLst/>
          </a:prstGeom>
          <a:noFill/>
        </p:spPr>
        <p:txBody>
          <a:bodyPr wrap="square" rtlCol="0">
            <a:spAutoFit/>
          </a:bodyPr>
          <a:lstStyle/>
          <a:p>
            <a:r>
              <a:rPr lang="pl-PL" sz="2400" i="1" dirty="0"/>
              <a:t>„Rodzina była przyjazna. Michael pomagał mi ze wszystkim, dając jedzenie i pomagał w organizacji (obudził mnie pierwszego dnia). Była tam świetna atmosfera. Myślałem, że będę tam ciągle poddenerwowany, ale tak nie było</a:t>
            </a:r>
            <a:r>
              <a:rPr lang="pl-PL" sz="2400" i="1" dirty="0" smtClean="0"/>
              <a:t>.” </a:t>
            </a:r>
            <a:r>
              <a:rPr lang="pl-PL" i="1" dirty="0" smtClean="0"/>
              <a:t>~Mateusz </a:t>
            </a:r>
            <a:r>
              <a:rPr lang="pl-PL" i="1" dirty="0" err="1" smtClean="0"/>
              <a:t>Zugaj</a:t>
            </a:r>
            <a:endParaRPr lang="pl-PL" i="1" dirty="0"/>
          </a:p>
        </p:txBody>
      </p:sp>
      <p:sp>
        <p:nvSpPr>
          <p:cNvPr id="5" name="Prostokąt 4"/>
          <p:cNvSpPr/>
          <p:nvPr/>
        </p:nvSpPr>
        <p:spPr>
          <a:xfrm>
            <a:off x="-34846" y="4919008"/>
            <a:ext cx="9144000" cy="1938992"/>
          </a:xfrm>
          <a:prstGeom prst="rect">
            <a:avLst/>
          </a:prstGeom>
        </p:spPr>
        <p:txBody>
          <a:bodyPr wrap="square">
            <a:spAutoFit/>
          </a:bodyPr>
          <a:lstStyle/>
          <a:p>
            <a:pPr algn="r"/>
            <a:r>
              <a:rPr lang="pl-PL" sz="2400" i="1" dirty="0" smtClean="0"/>
              <a:t>„Współpraca z innymi uczniami była bardzo dobra. Na początku obawialiśmy się trochę jednak kiedy lepiej poznawaliśmy się nawzajem mieliśmy coraz lepsze relacje. Uważam, że współpraca z innymi uczniami biorącymi udział w projekcie była bardzo efektywna a bariera językowa nie była dla nas problemem</a:t>
            </a:r>
            <a:r>
              <a:rPr lang="pl-PL" i="1" dirty="0" smtClean="0"/>
              <a:t>.” ~Daniel Karpiński</a:t>
            </a:r>
            <a:endParaRPr lang="pl-PL" i="1" dirty="0"/>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9" t="31488" r="-99" b="-826"/>
          <a:stretch/>
        </p:blipFill>
        <p:spPr bwMode="auto">
          <a:xfrm>
            <a:off x="756485" y="1916832"/>
            <a:ext cx="7606172" cy="30963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1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content-fra3-1.xx.fbcdn.net/hphotos-frc3/v/t1.0-9/10801786_722462104510281_562589956147415738_n.jpg?oh=0f2846a75b49fa560ac9721b66fd4d10&amp;oe=56C08FE9"/>
          <p:cNvPicPr>
            <a:picLocks noChangeAspect="1" noChangeArrowheads="1"/>
          </p:cNvPicPr>
          <p:nvPr/>
        </p:nvPicPr>
        <p:blipFill rotWithShape="1">
          <a:blip r:embed="rId2">
            <a:extLst>
              <a:ext uri="{28A0092B-C50C-407E-A947-70E740481C1C}">
                <a14:useLocalDpi xmlns:a14="http://schemas.microsoft.com/office/drawing/2010/main" val="0"/>
              </a:ext>
            </a:extLst>
          </a:blip>
          <a:srcRect t="22717"/>
          <a:stretch/>
        </p:blipFill>
        <p:spPr bwMode="auto">
          <a:xfrm>
            <a:off x="1547664" y="1910026"/>
            <a:ext cx="6267253" cy="3223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Prostokąt 1"/>
          <p:cNvSpPr/>
          <p:nvPr/>
        </p:nvSpPr>
        <p:spPr>
          <a:xfrm>
            <a:off x="0" y="2647"/>
            <a:ext cx="9144000" cy="1938992"/>
          </a:xfrm>
          <a:prstGeom prst="rect">
            <a:avLst/>
          </a:prstGeom>
        </p:spPr>
        <p:txBody>
          <a:bodyPr wrap="square">
            <a:spAutoFit/>
          </a:bodyPr>
          <a:lstStyle/>
          <a:p>
            <a:r>
              <a:rPr lang="pl-PL" sz="2400" i="1" dirty="0"/>
              <a:t>„Moim zdaniem jednym z najważniejszych aspektów wizyty w Austrii była możliwość zamieszkania w domu austriackiej rodziny. Miałam okazję zaprzyjaźnienia się z dziewczyną u której mieszkałam - Sandrą, a także poznania ich kultury czy ulepszenia znajomości języka angielskiego</a:t>
            </a:r>
            <a:r>
              <a:rPr lang="pl-PL" sz="2400" i="1" dirty="0" smtClean="0"/>
              <a:t>.” </a:t>
            </a:r>
            <a:r>
              <a:rPr lang="pl-PL" i="1" dirty="0" smtClean="0"/>
              <a:t>~Inga Katana</a:t>
            </a:r>
            <a:endParaRPr lang="pl-PL" i="1" dirty="0"/>
          </a:p>
        </p:txBody>
      </p:sp>
      <p:sp>
        <p:nvSpPr>
          <p:cNvPr id="4" name="Prostokąt 3"/>
          <p:cNvSpPr/>
          <p:nvPr/>
        </p:nvSpPr>
        <p:spPr>
          <a:xfrm>
            <a:off x="-27353" y="5133984"/>
            <a:ext cx="9144000" cy="1754326"/>
          </a:xfrm>
          <a:prstGeom prst="rect">
            <a:avLst/>
          </a:prstGeom>
        </p:spPr>
        <p:txBody>
          <a:bodyPr wrap="square">
            <a:spAutoFit/>
          </a:bodyPr>
          <a:lstStyle/>
          <a:p>
            <a:pPr algn="r"/>
            <a:r>
              <a:rPr lang="pl-PL" sz="2400" i="1" dirty="0" smtClean="0"/>
              <a:t>„Szkoła w </a:t>
            </a:r>
            <a:r>
              <a:rPr lang="pl-PL" sz="2400" i="1" dirty="0" err="1" smtClean="0"/>
              <a:t>Ybbs</a:t>
            </a:r>
            <a:r>
              <a:rPr lang="pl-PL" sz="2400" i="1" dirty="0" smtClean="0"/>
              <a:t> jest świetna! Ludzie są zabawni i mili. Spotkaliśmy dwoje uczniów, którzy urodzili się w Polsce ale później przeprowadzili się do Austrii. Teraz uczą się w szkole w </a:t>
            </a:r>
            <a:r>
              <a:rPr lang="pl-PL" sz="2400" i="1" dirty="0" err="1" smtClean="0"/>
              <a:t>Ybbs</a:t>
            </a:r>
            <a:r>
              <a:rPr lang="pl-PL" sz="2400" i="1" dirty="0" smtClean="0"/>
              <a:t>, z którą tworzymy projekt.” </a:t>
            </a:r>
            <a:r>
              <a:rPr lang="pl-PL" i="1" dirty="0" smtClean="0"/>
              <a:t>~Aneta Ernest </a:t>
            </a:r>
          </a:p>
          <a:p>
            <a:endParaRPr lang="pl-PL" i="1" dirty="0"/>
          </a:p>
        </p:txBody>
      </p:sp>
    </p:spTree>
    <p:extLst>
      <p:ext uri="{BB962C8B-B14F-4D97-AF65-F5344CB8AC3E}">
        <p14:creationId xmlns:p14="http://schemas.microsoft.com/office/powerpoint/2010/main" val="3761634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07504" y="2276872"/>
            <a:ext cx="9250161" cy="1015663"/>
          </a:xfrm>
          <a:prstGeom prst="rect">
            <a:avLst/>
          </a:prstGeom>
          <a:noFill/>
        </p:spPr>
        <p:txBody>
          <a:bodyPr wrap="none" rtlCol="0">
            <a:spAutoFit/>
          </a:bodyPr>
          <a:lstStyle/>
          <a:p>
            <a:r>
              <a:rPr lang="pl-PL" sz="6000" dirty="0" smtClean="0">
                <a:latin typeface="Arial Black" panose="020B0A04020102020204" pitchFamily="34" charset="0"/>
              </a:rPr>
              <a:t>Dziękujemy z uwagę! </a:t>
            </a:r>
            <a:endParaRPr lang="pl-PL" sz="6000" dirty="0">
              <a:latin typeface="Arial Black" panose="020B0A04020102020204" pitchFamily="34" charset="0"/>
            </a:endParaRPr>
          </a:p>
        </p:txBody>
      </p:sp>
    </p:spTree>
    <p:extLst>
      <p:ext uri="{BB962C8B-B14F-4D97-AF65-F5344CB8AC3E}">
        <p14:creationId xmlns:p14="http://schemas.microsoft.com/office/powerpoint/2010/main" val="2360817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88640"/>
            <a:ext cx="8795320" cy="1143000"/>
          </a:xfrm>
        </p:spPr>
        <p:txBody>
          <a:bodyPr>
            <a:normAutofit/>
          </a:bodyPr>
          <a:lstStyle/>
          <a:p>
            <a:r>
              <a:rPr lang="pl-PL" b="1" dirty="0" smtClean="0"/>
              <a:t>OD CZEGO MOŻEMY SIĘ UZALEŻNIĆ? </a:t>
            </a:r>
            <a:endParaRPr lang="pl-PL" b="1" dirty="0"/>
          </a:p>
        </p:txBody>
      </p:sp>
      <p:sp>
        <p:nvSpPr>
          <p:cNvPr id="3" name="Symbol zastępczy zawartości 2"/>
          <p:cNvSpPr>
            <a:spLocks noGrp="1"/>
          </p:cNvSpPr>
          <p:nvPr>
            <p:ph idx="1"/>
          </p:nvPr>
        </p:nvSpPr>
        <p:spPr/>
        <p:txBody>
          <a:bodyPr/>
          <a:lstStyle/>
          <a:p>
            <a:r>
              <a:rPr lang="pl-PL" dirty="0" smtClean="0"/>
              <a:t>Online </a:t>
            </a:r>
            <a:r>
              <a:rPr lang="pl-PL" dirty="0" err="1" smtClean="0"/>
              <a:t>gaming</a:t>
            </a:r>
            <a:r>
              <a:rPr lang="pl-PL" dirty="0" smtClean="0"/>
              <a:t> (gry komputerowe);</a:t>
            </a:r>
          </a:p>
          <a:p>
            <a:r>
              <a:rPr lang="pl-PL" dirty="0" smtClean="0"/>
              <a:t>Online </a:t>
            </a:r>
            <a:r>
              <a:rPr lang="pl-PL" dirty="0" err="1"/>
              <a:t>g</a:t>
            </a:r>
            <a:r>
              <a:rPr lang="pl-PL" dirty="0" err="1" smtClean="0"/>
              <a:t>ambling</a:t>
            </a:r>
            <a:r>
              <a:rPr lang="pl-PL" dirty="0" smtClean="0"/>
              <a:t> (hazard internetowy);</a:t>
            </a:r>
          </a:p>
          <a:p>
            <a:r>
              <a:rPr lang="pl-PL" dirty="0" err="1" smtClean="0"/>
              <a:t>Social</a:t>
            </a:r>
            <a:r>
              <a:rPr lang="pl-PL" dirty="0"/>
              <a:t> </a:t>
            </a:r>
            <a:r>
              <a:rPr lang="pl-PL" dirty="0" err="1" smtClean="0"/>
              <a:t>networking</a:t>
            </a:r>
            <a:r>
              <a:rPr lang="pl-PL" dirty="0" smtClean="0"/>
              <a:t> </a:t>
            </a:r>
            <a:r>
              <a:rPr lang="pl-PL" dirty="0" err="1" smtClean="0"/>
              <a:t>sites</a:t>
            </a:r>
            <a:r>
              <a:rPr lang="pl-PL" dirty="0" smtClean="0"/>
              <a:t> ( portale społecznościowe);</a:t>
            </a:r>
          </a:p>
          <a:p>
            <a:r>
              <a:rPr lang="pl-PL" dirty="0" err="1" smtClean="0"/>
              <a:t>Excessive</a:t>
            </a:r>
            <a:r>
              <a:rPr lang="pl-PL" dirty="0" smtClean="0"/>
              <a:t> surfing (nadmierne surfowanie). </a:t>
            </a:r>
          </a:p>
          <a:p>
            <a:endParaRPr lang="pl-PL" dirty="0"/>
          </a:p>
        </p:txBody>
      </p:sp>
      <p:pic>
        <p:nvPicPr>
          <p:cNvPr id="2052" name="Picture 4" descr="http://testy4you.pl/images/test_icons/min/224_224_537a6f8722182_internet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4537217"/>
            <a:ext cx="2133600" cy="2133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452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116632"/>
            <a:ext cx="8229600" cy="1143000"/>
          </a:xfrm>
        </p:spPr>
        <p:txBody>
          <a:bodyPr/>
          <a:lstStyle/>
          <a:p>
            <a:r>
              <a:rPr lang="pl-PL" b="1" dirty="0" smtClean="0">
                <a:effectLst>
                  <a:outerShdw blurRad="38100" dist="38100" dir="2700000" algn="tl">
                    <a:srgbClr val="000000">
                      <a:alpha val="43137"/>
                    </a:srgbClr>
                  </a:outerShdw>
                </a:effectLst>
              </a:rPr>
              <a:t>OBJAWY UZALEŻNIENIA</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251520" y="1268760"/>
            <a:ext cx="8892480" cy="5400600"/>
          </a:xfrm>
        </p:spPr>
        <p:txBody>
          <a:bodyPr/>
          <a:lstStyle/>
          <a:p>
            <a:r>
              <a:rPr lang="pl-PL" dirty="0" smtClean="0"/>
              <a:t>Złość, frustracja;</a:t>
            </a:r>
          </a:p>
          <a:p>
            <a:r>
              <a:rPr lang="pl-PL" dirty="0" smtClean="0"/>
              <a:t>Depresja, niepokój;</a:t>
            </a:r>
          </a:p>
          <a:p>
            <a:r>
              <a:rPr lang="pl-PL" dirty="0" smtClean="0"/>
              <a:t>Problemy zdrowotne, problemy z nauką i koncentracją;</a:t>
            </a:r>
          </a:p>
          <a:p>
            <a:r>
              <a:rPr lang="pl-PL" dirty="0" smtClean="0"/>
              <a:t>Oderwanie od świata rzeczywistego, zamknięcie się w sobie;</a:t>
            </a:r>
          </a:p>
          <a:p>
            <a:r>
              <a:rPr lang="pl-PL" dirty="0" smtClean="0"/>
              <a:t>Pragnienie, aby coraz więcej czasu spędzać przed komputerem;</a:t>
            </a:r>
          </a:p>
          <a:p>
            <a:endParaRPr lang="pl-PL" dirty="0" smtClean="0"/>
          </a:p>
          <a:p>
            <a:endParaRPr lang="pl-PL" dirty="0" smtClean="0"/>
          </a:p>
        </p:txBody>
      </p:sp>
      <p:pic>
        <p:nvPicPr>
          <p:cNvPr id="4"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824" y="836712"/>
            <a:ext cx="2619375" cy="1743075"/>
          </a:xfrm>
          <a:prstGeom prst="rect">
            <a:avLst/>
          </a:prstGeom>
          <a:ln>
            <a:noFill/>
          </a:ln>
          <a:effectLst>
            <a:softEdge rad="112500"/>
          </a:effectLst>
        </p:spPr>
      </p:pic>
      <p:pic>
        <p:nvPicPr>
          <p:cNvPr id="5"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123" y="5052214"/>
            <a:ext cx="1743075" cy="1933575"/>
          </a:xfrm>
          <a:prstGeom prst="rect">
            <a:avLst/>
          </a:prstGeom>
          <a:ln>
            <a:noFill/>
          </a:ln>
          <a:effectLst>
            <a:softEdge rad="112500"/>
          </a:effectLst>
        </p:spPr>
      </p:pic>
    </p:spTree>
    <p:extLst>
      <p:ext uri="{BB962C8B-B14F-4D97-AF65-F5344CB8AC3E}">
        <p14:creationId xmlns:p14="http://schemas.microsoft.com/office/powerpoint/2010/main" val="954814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s.123rf.com/450wm/cteconsulting/cteconsulting0908/cteconsulting090800083/5326163-uzale%C5%BCnienie-od-komputer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50" b="96034" l="0" r="100000"/>
                    </a14:imgEffect>
                  </a14:imgLayer>
                </a14:imgProps>
              </a:ext>
              <a:ext uri="{28A0092B-C50C-407E-A947-70E740481C1C}">
                <a14:useLocalDpi xmlns:a14="http://schemas.microsoft.com/office/drawing/2010/main" val="0"/>
              </a:ext>
            </a:extLst>
          </a:blip>
          <a:srcRect/>
          <a:stretch>
            <a:fillRect/>
          </a:stretch>
        </p:blipFill>
        <p:spPr bwMode="auto">
          <a:xfrm>
            <a:off x="6012160" y="1196752"/>
            <a:ext cx="3368301" cy="2642246"/>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a:xfrm>
            <a:off x="395536" y="332656"/>
            <a:ext cx="8229600" cy="1143000"/>
          </a:xfrm>
        </p:spPr>
        <p:txBody>
          <a:bodyPr/>
          <a:lstStyle/>
          <a:p>
            <a:r>
              <a:rPr lang="pl-PL" b="1" dirty="0" smtClean="0">
                <a:effectLst>
                  <a:outerShdw blurRad="38100" dist="38100" dir="2700000" algn="tl">
                    <a:srgbClr val="000000">
                      <a:alpha val="43137"/>
                    </a:srgbClr>
                  </a:outerShdw>
                </a:effectLst>
              </a:rPr>
              <a:t>ONLINE GAMING ADDICTION</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3092" y="1556792"/>
            <a:ext cx="8964488" cy="5517232"/>
          </a:xfrm>
        </p:spPr>
        <p:txBody>
          <a:bodyPr>
            <a:normAutofit/>
          </a:bodyPr>
          <a:lstStyle/>
          <a:p>
            <a:r>
              <a:rPr lang="pl-PL" dirty="0" smtClean="0"/>
              <a:t>Nadmierne granie w gry wideo w sieci. </a:t>
            </a:r>
          </a:p>
          <a:p>
            <a:r>
              <a:rPr lang="pl-PL" dirty="0" smtClean="0"/>
              <a:t>A jak się uzależnić? </a:t>
            </a:r>
            <a:r>
              <a:rPr lang="pl-PL" dirty="0" smtClean="0">
                <a:sym typeface="Wingdings" panose="05000000000000000000" pitchFamily="2" charset="2"/>
              </a:rPr>
              <a:t> </a:t>
            </a:r>
            <a:r>
              <a:rPr lang="pl-PL" dirty="0" smtClean="0"/>
              <a:t> </a:t>
            </a:r>
          </a:p>
          <a:p>
            <a:pPr marL="971550" lvl="1" indent="-514350">
              <a:buFont typeface="+mj-lt"/>
              <a:buAutoNum type="arabicParenR"/>
            </a:pPr>
            <a:r>
              <a:rPr lang="pl-PL" dirty="0" smtClean="0"/>
              <a:t>Znajdujesz grę, która cię interesuje.</a:t>
            </a:r>
          </a:p>
          <a:p>
            <a:pPr marL="971550" lvl="1" indent="-514350">
              <a:buFont typeface="+mj-lt"/>
              <a:buAutoNum type="arabicParenR"/>
            </a:pPr>
            <a:r>
              <a:rPr lang="pl-PL" dirty="0" smtClean="0"/>
              <a:t>Grasz w nią tak długo jak to możliwe.</a:t>
            </a:r>
          </a:p>
          <a:p>
            <a:pPr marL="971550" lvl="1" indent="-514350">
              <a:buFont typeface="+mj-lt"/>
              <a:buAutoNum type="arabicParenR"/>
            </a:pPr>
            <a:r>
              <a:rPr lang="pl-PL" dirty="0" smtClean="0"/>
              <a:t>Uważasz, że gra to twój najważniejszy obowiązek.</a:t>
            </a:r>
          </a:p>
          <a:p>
            <a:pPr marL="971550" lvl="1" indent="-514350">
              <a:buFont typeface="+mj-lt"/>
              <a:buAutoNum type="arabicParenR"/>
            </a:pPr>
            <a:r>
              <a:rPr lang="pl-PL" dirty="0" smtClean="0"/>
              <a:t>Nie martwisz się o nic więcej, przecież tylko gra się liczy. </a:t>
            </a:r>
          </a:p>
          <a:p>
            <a:pPr marL="457200" lvl="1" indent="0">
              <a:buNone/>
            </a:pPr>
            <a:r>
              <a:rPr lang="pl-PL" dirty="0" smtClean="0"/>
              <a:t>…I nagle…jesteś uzależniony, ale przecież nadal uważasz, że wszystko jest w porządku… </a:t>
            </a:r>
            <a:endParaRPr lang="pl-PL" dirty="0" smtClean="0"/>
          </a:p>
          <a:p>
            <a:pPr marL="457200" lvl="1" indent="0">
              <a:buNone/>
            </a:pPr>
            <a:endParaRPr lang="pl-PL" dirty="0" smtClean="0"/>
          </a:p>
          <a:p>
            <a:pPr marL="457200" lvl="1" indent="0">
              <a:buNone/>
            </a:pPr>
            <a:endParaRPr lang="pl-PL" dirty="0" smtClean="0"/>
          </a:p>
          <a:p>
            <a:pPr lvl="1"/>
            <a:endParaRPr lang="pl-PL" dirty="0" smtClean="0"/>
          </a:p>
          <a:p>
            <a:endParaRPr lang="pl-PL" dirty="0"/>
          </a:p>
        </p:txBody>
      </p:sp>
    </p:spTree>
    <p:extLst>
      <p:ext uri="{BB962C8B-B14F-4D97-AF65-F5344CB8AC3E}">
        <p14:creationId xmlns:p14="http://schemas.microsoft.com/office/powerpoint/2010/main" val="2222886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66511" cy="6737696"/>
          </a:xfrm>
          <a:prstGeom prst="rect">
            <a:avLst/>
          </a:prstGeom>
        </p:spPr>
      </p:pic>
    </p:spTree>
    <p:extLst>
      <p:ext uri="{BB962C8B-B14F-4D97-AF65-F5344CB8AC3E}">
        <p14:creationId xmlns:p14="http://schemas.microsoft.com/office/powerpoint/2010/main" val="1433256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effectLst>
                  <a:outerShdw blurRad="38100" dist="38100" dir="2700000" algn="tl">
                    <a:srgbClr val="000000">
                      <a:alpha val="43137"/>
                    </a:srgbClr>
                  </a:outerShdw>
                </a:effectLst>
              </a:rPr>
              <a:t>ONLINE GAMBLING ADDICTION</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lstStyle/>
          <a:p>
            <a:r>
              <a:rPr lang="pl-PL" dirty="0" smtClean="0"/>
              <a:t>Nadmierna chęć uprawiania hazardu. </a:t>
            </a:r>
          </a:p>
          <a:p>
            <a:r>
              <a:rPr lang="pl-PL" dirty="0" smtClean="0"/>
              <a:t>PAMIĘTAJ, możesz dużo zyskać, ale równie dużo możesz stracić. Ogromny dom, dobry, szybki samochód? Brzmi świetnie! Ale czy warto? Czy wiesz, że grając nawet całe życie, możesz nie dorobić się tego wszystkiego? POMYŚL.</a:t>
            </a:r>
          </a:p>
          <a:p>
            <a:pPr marL="0" indent="0">
              <a:buNone/>
            </a:pPr>
            <a:r>
              <a:rPr lang="pl-PL" dirty="0" smtClean="0"/>
              <a:t> </a:t>
            </a:r>
          </a:p>
          <a:p>
            <a:pPr lvl="1"/>
            <a:endParaRPr lang="pl-PL" dirty="0"/>
          </a:p>
        </p:txBody>
      </p:sp>
      <p:pic>
        <p:nvPicPr>
          <p:cNvPr id="4" name="Grafik 3"/>
          <p:cNvPicPr>
            <a:picLocks noChangeAspect="1"/>
          </p:cNvPicPr>
          <p:nvPr/>
        </p:nvPicPr>
        <p:blipFill>
          <a:blip r:embed="rId2"/>
          <a:stretch>
            <a:fillRect/>
          </a:stretch>
        </p:blipFill>
        <p:spPr>
          <a:xfrm>
            <a:off x="2504133" y="4797152"/>
            <a:ext cx="6631305" cy="1950117"/>
          </a:xfrm>
          <a:prstGeom prst="rect">
            <a:avLst/>
          </a:prstGeom>
          <a:ln>
            <a:noFill/>
          </a:ln>
          <a:effectLst>
            <a:softEdge rad="112500"/>
          </a:effectLst>
        </p:spPr>
      </p:pic>
    </p:spTree>
    <p:extLst>
      <p:ext uri="{BB962C8B-B14F-4D97-AF65-F5344CB8AC3E}">
        <p14:creationId xmlns:p14="http://schemas.microsoft.com/office/powerpoint/2010/main" val="3316799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r>
              <a:rPr lang="pl-PL" b="1" dirty="0" smtClean="0">
                <a:effectLst>
                  <a:outerShdw blurRad="38100" dist="38100" dir="2700000" algn="tl">
                    <a:srgbClr val="000000">
                      <a:alpha val="43137"/>
                    </a:srgbClr>
                  </a:outerShdw>
                </a:effectLst>
              </a:rPr>
              <a:t>SOCIAL NETWORKING SITES ADDICTION</a:t>
            </a:r>
            <a:endParaRPr lang="pl-PL" b="1" dirty="0">
              <a:effectLst>
                <a:outerShdw blurRad="38100" dist="38100" dir="2700000" algn="tl">
                  <a:srgbClr val="000000">
                    <a:alpha val="43137"/>
                  </a:srgbClr>
                </a:outerShdw>
              </a:effectLst>
            </a:endParaRPr>
          </a:p>
        </p:txBody>
      </p:sp>
      <p:sp>
        <p:nvSpPr>
          <p:cNvPr id="5" name="Symbol zastępczy zawartości 4"/>
          <p:cNvSpPr>
            <a:spLocks noGrp="1"/>
          </p:cNvSpPr>
          <p:nvPr>
            <p:ph idx="1"/>
          </p:nvPr>
        </p:nvSpPr>
        <p:spPr>
          <a:xfrm>
            <a:off x="0" y="1556792"/>
            <a:ext cx="9144000" cy="5301208"/>
          </a:xfrm>
        </p:spPr>
        <p:txBody>
          <a:bodyPr>
            <a:normAutofit/>
          </a:bodyPr>
          <a:lstStyle/>
          <a:p>
            <a:r>
              <a:rPr lang="pl-PL" dirty="0" smtClean="0"/>
              <a:t>Nadmierne spędzanie czasu na portalach społecznościowych. </a:t>
            </a:r>
          </a:p>
          <a:p>
            <a:r>
              <a:rPr lang="pl-PL" dirty="0" smtClean="0"/>
              <a:t>Kreujesz swój profil, możesz stać się kimkolwiek chcesz, znajdujesz nowych przyjaciół, oczywiście wszystko tylko w sieci. A co z życiem? Tracisz prawdziwych przyjaciół i własną osobowość, stajesz się obcy nawet dla samego siebie. </a:t>
            </a:r>
          </a:p>
        </p:txBody>
      </p:sp>
      <p:pic>
        <p:nvPicPr>
          <p:cNvPr id="3076" name="Picture 4" descr="http://p2.pej.cz/p2.pej.cz/e7c29a8c2cba8e6f9f90808f7e97485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968488"/>
            <a:ext cx="5362306" cy="1921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613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00608" y="494927"/>
            <a:ext cx="8229600" cy="1143000"/>
          </a:xfrm>
        </p:spPr>
        <p:txBody>
          <a:bodyPr/>
          <a:lstStyle/>
          <a:p>
            <a:r>
              <a:rPr lang="pl-PL" dirty="0" smtClean="0"/>
              <a:t>EXCESSIVE SURFING</a:t>
            </a:r>
            <a:endParaRPr lang="pl-PL" dirty="0"/>
          </a:p>
        </p:txBody>
      </p:sp>
      <p:sp>
        <p:nvSpPr>
          <p:cNvPr id="3" name="Symbol zastępczy zawartości 2"/>
          <p:cNvSpPr>
            <a:spLocks noGrp="1"/>
          </p:cNvSpPr>
          <p:nvPr>
            <p:ph idx="1"/>
          </p:nvPr>
        </p:nvSpPr>
        <p:spPr>
          <a:xfrm>
            <a:off x="323528" y="2011349"/>
            <a:ext cx="8229600" cy="4525963"/>
          </a:xfrm>
        </p:spPr>
        <p:txBody>
          <a:bodyPr>
            <a:normAutofit/>
          </a:bodyPr>
          <a:lstStyle/>
          <a:p>
            <a:r>
              <a:rPr lang="pl-PL" dirty="0" smtClean="0"/>
              <a:t>Nadmierne korzystanie z Internetu. </a:t>
            </a:r>
          </a:p>
          <a:p>
            <a:r>
              <a:rPr lang="pl-PL" dirty="0" smtClean="0"/>
              <a:t>Internet – najlepsze odkrycie na świecie, daje ci tak wiele możliwości. Rozmowy z innymi bez wychodzenia z domu, szukanie informacji, oglądanie filmów… ale PAMIETAJ, w nadmiernych ilościach WSZYSTKO szkodzi. </a:t>
            </a:r>
          </a:p>
          <a:p>
            <a:r>
              <a:rPr lang="pl-PL" dirty="0" smtClean="0"/>
              <a:t>Nie doprowadź do tego, że będąc online w sieci, staniesz się offline w życiu rzeczywistym.</a:t>
            </a:r>
            <a:endParaRPr lang="pl-PL" dirty="0" smtClean="0"/>
          </a:p>
          <a:p>
            <a:endParaRPr lang="pl-PL" dirty="0"/>
          </a:p>
        </p:txBody>
      </p:sp>
      <p:pic>
        <p:nvPicPr>
          <p:cNvPr id="4" name="Picture 2" descr="http://g.wieszjak.polki.pl/p/_wspolne/pliki_infornext/491000/komputer_wirtu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915" y="0"/>
            <a:ext cx="3199281" cy="21328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92193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659</Words>
  <Application>Microsoft Office PowerPoint</Application>
  <PresentationFormat>Pokaz na ekranie (4:3)</PresentationFormat>
  <Paragraphs>56</Paragraphs>
  <Slides>22</Slides>
  <Notes>0</Notes>
  <HiddenSlides>0</HiddenSlides>
  <MMClips>0</MMClip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Motyw pakietu Office</vt:lpstr>
      <vt:lpstr>WIZYTA W AUSTRII</vt:lpstr>
      <vt:lpstr>Prezentacja programu PowerPoint</vt:lpstr>
      <vt:lpstr>OD CZEGO MOŻEMY SIĘ UZALEŻNIĆ? </vt:lpstr>
      <vt:lpstr>OBJAWY UZALEŻNIENIA</vt:lpstr>
      <vt:lpstr>ONLINE GAMING ADDICTION</vt:lpstr>
      <vt:lpstr>Prezentacja programu PowerPoint</vt:lpstr>
      <vt:lpstr>ONLINE GAMBLING ADDICTION</vt:lpstr>
      <vt:lpstr>SOCIAL NETWORKING SITES ADDICTION</vt:lpstr>
      <vt:lpstr>EXCESSIVE SURFING</vt:lpstr>
      <vt:lpstr>JAK WYJŚĆ Z UZALEŻNIENIA?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WIZYTA W AUSTRII</dc:title>
  <dc:creator>Admin</dc:creator>
  <cp:lastModifiedBy>Admin</cp:lastModifiedBy>
  <cp:revision>12</cp:revision>
  <dcterms:created xsi:type="dcterms:W3CDTF">2015-11-11T19:44:25Z</dcterms:created>
  <dcterms:modified xsi:type="dcterms:W3CDTF">2015-11-11T21:55:11Z</dcterms:modified>
</cp:coreProperties>
</file>