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8" r:id="rId6"/>
    <p:sldId id="265" r:id="rId7"/>
    <p:sldId id="276" r:id="rId8"/>
    <p:sldId id="266" r:id="rId9"/>
    <p:sldId id="275" r:id="rId10"/>
    <p:sldId id="277" r:id="rId11"/>
    <p:sldId id="267" r:id="rId12"/>
    <p:sldId id="269" r:id="rId13"/>
    <p:sldId id="271" r:id="rId14"/>
    <p:sldId id="272" r:id="rId15"/>
    <p:sldId id="27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4660"/>
  </p:normalViewPr>
  <p:slideViewPr>
    <p:cSldViewPr>
      <p:cViewPr>
        <p:scale>
          <a:sx n="123" d="100"/>
          <a:sy n="123" d="100"/>
        </p:scale>
        <p:origin x="-10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762B48F5-BACC-47D6-A0F7-82FBF9C6BC85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45ACAF8E-318A-4EFE-8633-D9E72ABCE0ED}" type="slidenum">
              <a:rPr lang="pl-PL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0CB1CD00-5424-4675-AB18-2C419B060449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5EE2CF44-2B13-41B4-A334-1CDF534EEBB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553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7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88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1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85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93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4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630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56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l-PL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53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pl-PL" sz="54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l-PL" sz="2000">
                <a:solidFill>
                  <a:schemeClr val="accent1"/>
                </a:solidFill>
                <a:latin typeface="+mj-lt"/>
              </a:defRPr>
            </a:lvl1pPr>
            <a:lvl2pPr marL="457200" indent="0" algn="ctr" latinLnBrk="0">
              <a:buNone/>
              <a:defRPr lang="pl-PL" sz="2000"/>
            </a:lvl2pPr>
            <a:lvl3pPr marL="914400" indent="0" algn="ctr" latinLnBrk="0">
              <a:buNone/>
              <a:defRPr lang="pl-PL" sz="1800"/>
            </a:lvl3pPr>
            <a:lvl4pPr marL="1371600" indent="0" algn="ctr" latinLnBrk="0">
              <a:buNone/>
              <a:defRPr lang="pl-PL" sz="1600"/>
            </a:lvl4pPr>
            <a:lvl5pPr marL="1828800" indent="0" algn="ctr" latinLnBrk="0">
              <a:buNone/>
              <a:defRPr lang="pl-PL" sz="1600"/>
            </a:lvl5pPr>
            <a:lvl6pPr marL="2286000" indent="0" algn="ctr" latinLnBrk="0">
              <a:buNone/>
              <a:defRPr lang="pl-PL" sz="1600"/>
            </a:lvl6pPr>
            <a:lvl7pPr marL="2743200" indent="0" algn="ctr" latinLnBrk="0">
              <a:buNone/>
              <a:defRPr lang="pl-PL" sz="1600"/>
            </a:lvl7pPr>
            <a:lvl8pPr marL="3200400" indent="0" algn="ctr" latinLnBrk="0">
              <a:buNone/>
              <a:defRPr lang="pl-PL" sz="1600"/>
            </a:lvl8pPr>
            <a:lvl9pPr marL="3657600" indent="0" algn="ctr" latinLnBrk="0">
              <a:buNone/>
              <a:defRPr lang="pl-PL"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pl-PL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 latinLnBrk="0">
              <a:defRPr lang="pl-PL" sz="54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000">
                <a:solidFill>
                  <a:schemeClr val="accent1"/>
                </a:solidFill>
                <a:latin typeface="+mj-lt"/>
              </a:defRPr>
            </a:lvl1pPr>
            <a:lvl2pPr marL="457200" indent="0" latinLnBrk="0">
              <a:buNone/>
              <a:defRPr lang="pl-PL" sz="2000"/>
            </a:lvl2pPr>
            <a:lvl3pPr marL="914400" indent="0" latinLnBrk="0">
              <a:buNone/>
              <a:defRPr lang="pl-PL" sz="1800"/>
            </a:lvl3pPr>
            <a:lvl4pPr marL="1371600" indent="0" latinLnBrk="0">
              <a:buNone/>
              <a:defRPr lang="pl-PL" sz="1600"/>
            </a:lvl4pPr>
            <a:lvl5pPr marL="1828800" indent="0" latinLnBrk="0">
              <a:buNone/>
              <a:defRPr lang="pl-PL" sz="1600"/>
            </a:lvl5pPr>
            <a:lvl6pPr marL="2286000" indent="0" latinLnBrk="0">
              <a:buNone/>
              <a:defRPr lang="pl-PL" sz="1600"/>
            </a:lvl6pPr>
            <a:lvl7pPr marL="2743200" indent="0" latinLnBrk="0">
              <a:buNone/>
              <a:defRPr lang="pl-PL" sz="1600"/>
            </a:lvl7pPr>
            <a:lvl8pPr marL="3200400" indent="0" latinLnBrk="0">
              <a:buNone/>
              <a:defRPr lang="pl-PL" sz="1600"/>
            </a:lvl8pPr>
            <a:lvl9pPr marL="3657600" indent="0" latinLnBrk="0">
              <a:buNone/>
              <a:defRPr lang="pl-PL"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2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2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 latinLnBrk="0">
              <a:defRPr lang="pl-PL" sz="3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pl-PL" sz="1600"/>
            </a:lvl1pPr>
            <a:lvl2pPr marL="457200" indent="0" latinLnBrk="0">
              <a:buNone/>
              <a:defRPr lang="pl-PL" sz="1400"/>
            </a:lvl2pPr>
            <a:lvl3pPr marL="914400" indent="0" latinLnBrk="0">
              <a:buNone/>
              <a:defRPr lang="pl-PL" sz="1200"/>
            </a:lvl3pPr>
            <a:lvl4pPr marL="1371600" indent="0" latinLnBrk="0">
              <a:buNone/>
              <a:defRPr lang="pl-PL" sz="1000"/>
            </a:lvl4pPr>
            <a:lvl5pPr marL="1828800" indent="0" latinLnBrk="0">
              <a:buNone/>
              <a:defRPr lang="pl-PL" sz="1000"/>
            </a:lvl5pPr>
            <a:lvl6pPr marL="2286000" indent="0" latinLnBrk="0">
              <a:buNone/>
              <a:defRPr lang="pl-PL" sz="1000"/>
            </a:lvl6pPr>
            <a:lvl7pPr marL="2743200" indent="0" latinLnBrk="0">
              <a:buNone/>
              <a:defRPr lang="pl-PL" sz="1000"/>
            </a:lvl7pPr>
            <a:lvl8pPr marL="3200400" indent="0" latinLnBrk="0">
              <a:buNone/>
              <a:defRPr lang="pl-PL" sz="1000"/>
            </a:lvl8pPr>
            <a:lvl9pPr marL="3657600" indent="0" latinLnBrk="0">
              <a:buNone/>
              <a:defRPr lang="pl-PL"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 latinLnBrk="0">
              <a:defRPr lang="pl-PL" sz="3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pl-PL" sz="2000"/>
            </a:lvl1pPr>
            <a:lvl2pPr marL="457200" indent="0" latinLnBrk="0">
              <a:buNone/>
              <a:defRPr lang="pl-PL" sz="2800"/>
            </a:lvl2pPr>
            <a:lvl3pPr marL="914400" indent="0" latinLnBrk="0">
              <a:buNone/>
              <a:defRPr lang="pl-PL" sz="2400"/>
            </a:lvl3pPr>
            <a:lvl4pPr marL="1371600" indent="0" latinLnBrk="0">
              <a:buNone/>
              <a:defRPr lang="pl-PL" sz="2000"/>
            </a:lvl4pPr>
            <a:lvl5pPr marL="1828800" indent="0" latinLnBrk="0">
              <a:buNone/>
              <a:defRPr lang="pl-PL" sz="2000"/>
            </a:lvl5pPr>
            <a:lvl6pPr marL="2286000" indent="0" latinLnBrk="0">
              <a:buNone/>
              <a:defRPr lang="pl-PL" sz="2000"/>
            </a:lvl6pPr>
            <a:lvl7pPr marL="2743200" indent="0" latinLnBrk="0">
              <a:buNone/>
              <a:defRPr lang="pl-PL" sz="2000"/>
            </a:lvl7pPr>
            <a:lvl8pPr marL="3200400" indent="0" latinLnBrk="0">
              <a:buNone/>
              <a:defRPr lang="pl-PL" sz="2000"/>
            </a:lvl8pPr>
            <a:lvl9pPr marL="3657600" indent="0" latinLnBrk="0">
              <a:buNone/>
              <a:defRPr lang="pl-PL"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pl-PL" sz="1600"/>
            </a:lvl1pPr>
            <a:lvl2pPr marL="457200" indent="0" latinLnBrk="0">
              <a:buNone/>
              <a:defRPr lang="pl-PL" sz="1400"/>
            </a:lvl2pPr>
            <a:lvl3pPr marL="914400" indent="0" latinLnBrk="0">
              <a:buNone/>
              <a:defRPr lang="pl-PL" sz="1200"/>
            </a:lvl3pPr>
            <a:lvl4pPr marL="1371600" indent="0" latinLnBrk="0">
              <a:buNone/>
              <a:defRPr lang="pl-PL" sz="1000"/>
            </a:lvl4pPr>
            <a:lvl5pPr marL="1828800" indent="0" latinLnBrk="0">
              <a:buNone/>
              <a:defRPr lang="pl-PL" sz="1000"/>
            </a:lvl5pPr>
            <a:lvl6pPr marL="2286000" indent="0" latinLnBrk="0">
              <a:buNone/>
              <a:defRPr lang="pl-PL" sz="1000"/>
            </a:lvl6pPr>
            <a:lvl7pPr marL="2743200" indent="0" latinLnBrk="0">
              <a:buNone/>
              <a:defRPr lang="pl-PL" sz="1000"/>
            </a:lvl7pPr>
            <a:lvl8pPr marL="3200400" indent="0" latinLnBrk="0">
              <a:buNone/>
              <a:defRPr lang="pl-PL" sz="1000"/>
            </a:lvl8pPr>
            <a:lvl9pPr marL="3657600" indent="0" latinLnBrk="0">
              <a:buNone/>
              <a:defRPr lang="pl-PL"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pl-PL"/>
              <a:pPr/>
              <a:t>2015-11-18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pl-PL"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lang="pl-PL"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l-PL"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l-PL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l-PL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l-PL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" TargetMode="External"/><Relationship Id="rId4" Type="http://schemas.openxmlformats.org/officeDocument/2006/relationships/hyperlink" Target="http://www.ergotest.p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813" y="3165475"/>
            <a:ext cx="11758499" cy="1711325"/>
          </a:xfrm>
        </p:spPr>
        <p:txBody>
          <a:bodyPr/>
          <a:lstStyle/>
          <a:p>
            <a:pPr algn="ctr"/>
            <a:r>
              <a:rPr lang="pl-PL" dirty="0"/>
              <a:t>Wpływ uzależnień internetowych na zdrowie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Najczęstsze problemy mentalne: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8313368" cy="3581401"/>
          </a:xfrm>
        </p:spPr>
        <p:txBody>
          <a:bodyPr/>
          <a:lstStyle/>
          <a:p>
            <a:r>
              <a:rPr lang="pl-PL" dirty="0" smtClean="0"/>
              <a:t>Depresja</a:t>
            </a:r>
          </a:p>
          <a:p>
            <a:r>
              <a:rPr lang="pl-PL" dirty="0" smtClean="0"/>
              <a:t>Złe samopoczucie </a:t>
            </a:r>
          </a:p>
          <a:p>
            <a:r>
              <a:rPr lang="pl-PL" dirty="0" smtClean="0"/>
              <a:t>Ograniczenie kontaktów z bliskimi</a:t>
            </a:r>
          </a:p>
          <a:p>
            <a:r>
              <a:rPr lang="pl-PL" dirty="0" smtClean="0"/>
              <a:t>Poczucie osamotnienia </a:t>
            </a:r>
          </a:p>
          <a:p>
            <a:r>
              <a:rPr lang="pl-PL" dirty="0" smtClean="0"/>
              <a:t>Problemy z nauką</a:t>
            </a:r>
          </a:p>
          <a:p>
            <a:r>
              <a:rPr lang="pl-PL" dirty="0"/>
              <a:t>T</a:t>
            </a:r>
            <a:r>
              <a:rPr lang="pl-PL" dirty="0" smtClean="0"/>
              <a:t>raktowanie </a:t>
            </a:r>
            <a:r>
              <a:rPr lang="pl-PL" dirty="0"/>
              <a:t>świata online / komputera jako odskocznie od aktualnych powodzeń i </a:t>
            </a:r>
            <a:r>
              <a:rPr lang="pl-PL" dirty="0" smtClean="0"/>
              <a:t>problemów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71464" y="1484784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Istnieją </a:t>
            </a:r>
            <a:r>
              <a:rPr lang="pl-PL" sz="3200" dirty="0"/>
              <a:t>specjalne pytania opracowane przez doktor Kimberly Young, które należy zadać osobie, u której podejrzewa się uzależnienie od sieci. </a:t>
            </a:r>
            <a:endParaRPr lang="pl-PL" sz="3200" dirty="0" smtClean="0"/>
          </a:p>
          <a:p>
            <a:r>
              <a:rPr lang="pl-PL" sz="3200" dirty="0" smtClean="0"/>
              <a:t>5 odpowiedzi  na </a:t>
            </a:r>
            <a:r>
              <a:rPr lang="pl-PL" sz="3200" dirty="0"/>
              <a:t>tak, daje wynik pozytywny (uzależnienie). </a:t>
            </a: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69542" y="548680"/>
            <a:ext cx="96789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pl-PL" sz="2000" dirty="0" smtClean="0"/>
              <a:t>Czy </a:t>
            </a:r>
            <a:r>
              <a:rPr lang="pl-PL" sz="2000" dirty="0"/>
              <a:t>czujesz się zaabsorbowany </a:t>
            </a:r>
            <a:r>
              <a:rPr lang="pl-PL" sz="2000" dirty="0" err="1"/>
              <a:t>internetem</a:t>
            </a:r>
            <a:r>
              <a:rPr lang="pl-PL" sz="2000" dirty="0"/>
              <a:t> do tego stopnia, że ciągle rozmyślasz o odbytych sesjach internetowych i/lub nie możesz doczekać się kolejnych sesji</a:t>
            </a:r>
            <a:r>
              <a:rPr lang="pl-PL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pl-PL" sz="2000" dirty="0"/>
              <a:t>Czy odczuwasz potrzebę zwiększenia ilości czasu spędzanego w </a:t>
            </a:r>
            <a:r>
              <a:rPr lang="pl-PL" sz="2000" dirty="0" err="1"/>
              <a:t>internecie</a:t>
            </a:r>
            <a:r>
              <a:rPr lang="pl-PL" sz="2000" dirty="0"/>
              <a:t>, aby uzyskać większe zadowolenie (mieć więcej satysfakcji</a:t>
            </a:r>
            <a:r>
              <a:rPr lang="pl-PL" sz="2000" dirty="0" smtClean="0"/>
              <a:t>)?</a:t>
            </a:r>
          </a:p>
          <a:p>
            <a:pPr marL="514350" indent="-514350">
              <a:buAutoNum type="arabicPeriod"/>
            </a:pPr>
            <a:r>
              <a:rPr lang="pl-PL" sz="2000" dirty="0"/>
              <a:t>Czy podejmowałeś wielokrotnie, nieudane próby kontrolowania, ograniczania lub zaprzestania korzystania z </a:t>
            </a:r>
            <a:r>
              <a:rPr lang="pl-PL" sz="2000" dirty="0" err="1"/>
              <a:t>internetu</a:t>
            </a:r>
            <a:r>
              <a:rPr lang="pl-PL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pl-PL" sz="2000" dirty="0"/>
              <a:t>Czy odczuwałeś wewnętrzny niepokój, miałeś nastrój depresyjny albo byłeś rozdrażniony wówczas, kiedy próbowałeś ograniczać lub przerwać korzystanie z </a:t>
            </a:r>
            <a:r>
              <a:rPr lang="pl-PL" sz="2000" dirty="0" err="1"/>
              <a:t>internetu</a:t>
            </a:r>
            <a:r>
              <a:rPr lang="pl-PL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pl-PL" sz="2000" dirty="0"/>
              <a:t>Czy zdarza Ci się spędzać w </a:t>
            </a:r>
            <a:r>
              <a:rPr lang="pl-PL" sz="2000" dirty="0" err="1"/>
              <a:t>internecie</a:t>
            </a:r>
            <a:r>
              <a:rPr lang="pl-PL" sz="2000" dirty="0"/>
              <a:t> więcej czasu niż pierwotnie zaplanowałeś</a:t>
            </a:r>
            <a:r>
              <a:rPr lang="pl-PL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pl-PL" sz="2000" dirty="0"/>
              <a:t>Czy kiedykolwiek ryzykowałeś utratę bliskiej osoby, ważnych relacji z innymi ludźmi, pracy, nauki albo kariery zawodowej w związku ze spędzaniem zbyt dużej </a:t>
            </a:r>
            <a:r>
              <a:rPr lang="pl-PL" sz="2000" dirty="0" smtClean="0"/>
              <a:t>ilości </a:t>
            </a:r>
            <a:r>
              <a:rPr lang="pl-PL" sz="2000" dirty="0"/>
              <a:t>czasu </a:t>
            </a:r>
            <a:r>
              <a:rPr lang="pl-PL" sz="2000" dirty="0" smtClean="0"/>
              <a:t>w </a:t>
            </a:r>
            <a:r>
              <a:rPr lang="pl-PL" sz="2000" dirty="0" err="1" smtClean="0"/>
              <a:t>internecie</a:t>
            </a:r>
            <a:r>
              <a:rPr lang="pl-PL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pl-PL" sz="2000" dirty="0"/>
              <a:t>Czy kiedykolwiek skłamałeś swoim bliskim, terapeutom albo komuś innemu, w celu ukrycia własnego nadmiernego zainteresowania </a:t>
            </a:r>
            <a:r>
              <a:rPr lang="pl-PL" sz="2000" dirty="0" err="1"/>
              <a:t>internetem</a:t>
            </a:r>
            <a:r>
              <a:rPr lang="pl-PL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pl-PL" sz="2000" dirty="0"/>
              <a:t>Czy używasz </a:t>
            </a:r>
            <a:r>
              <a:rPr lang="pl-PL" sz="2000" dirty="0" err="1"/>
              <a:t>internetu</a:t>
            </a:r>
            <a:r>
              <a:rPr lang="pl-PL" sz="2000" dirty="0"/>
              <a:t> w celu ucieczki od problemów, albo w celu uniknięcia nieprzyjemnych uczuć (np. poczucia bezradności, poczucia winy, niepokoju lub depresji)?</a:t>
            </a:r>
            <a:endParaRPr lang="pl-PL" sz="2000" dirty="0" smtClean="0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Control 5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Control 6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Control 7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Control 8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Control 9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Control 10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Control 11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Control 12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Control 13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Control 14"/>
          <p:cNvSpPr>
            <a:spLocks noChangeArrowheads="1" noChangeShapeType="1"/>
          </p:cNvSpPr>
          <p:nvPr/>
        </p:nvSpPr>
        <p:spPr bwMode="auto">
          <a:xfrm>
            <a:off x="4719638" y="1828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2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013" y="379413"/>
            <a:ext cx="10225805" cy="1249387"/>
          </a:xfrm>
        </p:spPr>
        <p:txBody>
          <a:bodyPr>
            <a:normAutofit/>
          </a:bodyPr>
          <a:lstStyle/>
          <a:p>
            <a:r>
              <a:rPr lang="pl-PL" dirty="0">
                <a:latin typeface="Consolas" charset="0"/>
              </a:rPr>
              <a:t>Tym którzy nie zasnęli dziękujemy za uwagę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Szymon Bukowski</a:t>
            </a:r>
          </a:p>
          <a:p>
            <a:r>
              <a:rPr lang="pl-PL" dirty="0"/>
              <a:t>Gabriela Grabowska</a:t>
            </a:r>
          </a:p>
          <a:p>
            <a:r>
              <a:rPr lang="pl-PL" dirty="0"/>
              <a:t>Kamil </a:t>
            </a:r>
            <a:r>
              <a:rPr lang="pl-PL" dirty="0" err="1"/>
              <a:t>Pośnik</a:t>
            </a:r>
            <a:endParaRPr lang="pl-PL" dirty="0"/>
          </a:p>
          <a:p>
            <a:r>
              <a:rPr lang="pl-PL" dirty="0"/>
              <a:t>Julia Świdzińska</a:t>
            </a:r>
          </a:p>
        </p:txBody>
      </p:sp>
      <p:pic>
        <p:nvPicPr>
          <p:cNvPr id="1027" name="Picture 3" descr="C:\Users\KOMPUTER\Desktop\Bez tytuł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21" y="2060848"/>
            <a:ext cx="51125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68" y="214290"/>
            <a:ext cx="9144000" cy="1143000"/>
          </a:xfrm>
        </p:spPr>
        <p:txBody>
          <a:bodyPr/>
          <a:lstStyle/>
          <a:p>
            <a:r>
              <a:rPr smtClean="0"/>
              <a:t>Charakterystyka uzależnienia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714488"/>
            <a:ext cx="9144000" cy="4857784"/>
          </a:xfrm>
        </p:spPr>
        <p:txBody>
          <a:bodyPr>
            <a:normAutofit/>
          </a:bodyPr>
          <a:lstStyle/>
          <a:p>
            <a:r>
              <a:rPr smtClean="0">
                <a:solidFill>
                  <a:srgbClr val="92D050"/>
                </a:solidFill>
              </a:rPr>
              <a:t>Skala problemu  - </a:t>
            </a:r>
            <a:r>
              <a:rPr smtClean="0">
                <a:solidFill>
                  <a:schemeClr val="tx1"/>
                </a:solidFill>
              </a:rPr>
              <a:t>myśli o internecie dominują w </a:t>
            </a:r>
            <a:r>
              <a:rPr smtClean="0"/>
              <a:t>umyśle uzależnionego</a:t>
            </a:r>
          </a:p>
          <a:p>
            <a:r>
              <a:rPr smtClean="0">
                <a:solidFill>
                  <a:srgbClr val="92D050"/>
                </a:solidFill>
              </a:rPr>
              <a:t>Wzrost tolerancji </a:t>
            </a:r>
            <a:r>
              <a:rPr smtClean="0">
                <a:solidFill>
                  <a:schemeClr val="tx1"/>
                </a:solidFill>
              </a:rPr>
              <a:t>- ciągła potrzeba wydłużania czasu poświęcanego uzależnieniu, w celu uzyskania satysfakcji</a:t>
            </a:r>
          </a:p>
          <a:p>
            <a:r>
              <a:rPr smtClean="0">
                <a:solidFill>
                  <a:srgbClr val="92D050"/>
                </a:solidFill>
              </a:rPr>
              <a:t>Nawroty </a:t>
            </a:r>
            <a:r>
              <a:rPr smtClean="0">
                <a:solidFill>
                  <a:schemeClr val="tx1"/>
                </a:solidFill>
              </a:rPr>
              <a:t> - nawet po okresach absencji, uzależnienie powraca z tą samą siłą</a:t>
            </a:r>
          </a:p>
          <a:p>
            <a:r>
              <a:rPr smtClean="0">
                <a:solidFill>
                  <a:srgbClr val="92D050"/>
                </a:solidFill>
              </a:rPr>
              <a:t>Zmianny w nastroju - </a:t>
            </a:r>
            <a:r>
              <a:rPr smtClean="0">
                <a:solidFill>
                  <a:schemeClr val="tx1"/>
                </a:solidFill>
              </a:rPr>
              <a:t>korzystanie z intenetu sprawia przyjemność i łagodzi nastroje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Izolacja, następstwa psychiczne –</a:t>
            </a:r>
            <a:r>
              <a:rPr smtClean="0">
                <a:solidFill>
                  <a:srgbClr val="92D050"/>
                </a:solidFill>
              </a:rPr>
              <a:t> </a:t>
            </a:r>
            <a:r>
              <a:rPr smtClean="0">
                <a:solidFill>
                  <a:schemeClr val="tx1"/>
                </a:solidFill>
              </a:rPr>
              <a:t>Uzależnienie prowadzi do izolacji od otoczenia, a brak dostępu do internetu wpływa na powstawanie negatywnych zmian w psychice</a:t>
            </a:r>
          </a:p>
          <a:p>
            <a:r>
              <a:rPr smtClean="0">
                <a:solidFill>
                  <a:srgbClr val="92D050"/>
                </a:solidFill>
              </a:rPr>
              <a:t>Konflikty - </a:t>
            </a:r>
            <a:r>
              <a:rPr smtClean="0">
                <a:solidFill>
                  <a:schemeClr val="tx1"/>
                </a:solidFill>
              </a:rPr>
              <a:t>interpersonalne oraz wewnętrzne</a:t>
            </a:r>
          </a:p>
          <a:p>
            <a:r>
              <a:rPr smtClean="0">
                <a:solidFill>
                  <a:srgbClr val="92D050"/>
                </a:solidFill>
              </a:rPr>
              <a:t>Problemy - </a:t>
            </a:r>
            <a:r>
              <a:rPr smtClean="0">
                <a:solidFill>
                  <a:schemeClr val="tx1"/>
                </a:solidFill>
              </a:rPr>
              <a:t>zdrowotne, z funkcjonowaniem w społeczeństwie</a:t>
            </a:r>
            <a:endParaRPr smtClean="0">
              <a:solidFill>
                <a:srgbClr val="92D050"/>
              </a:solidFill>
            </a:endParaRPr>
          </a:p>
          <a:p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524000" y="297493"/>
            <a:ext cx="10007730" cy="1143000"/>
          </a:xfrm>
        </p:spPr>
        <p:txBody>
          <a:bodyPr/>
          <a:lstStyle/>
          <a:p>
            <a:r>
              <a:rPr lang="pl-PL" dirty="0"/>
              <a:t>Na jakie obszary uzależnienie ma wpływ?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Fizyczne</a:t>
            </a:r>
          </a:p>
          <a:p>
            <a:r>
              <a:rPr lang="pl-PL" dirty="0"/>
              <a:t>Mentalne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34D47"/>
                </a:solidFill>
              </a:rPr>
              <a:t>Problemy Fizyczne</a:t>
            </a:r>
          </a:p>
        </p:txBody>
      </p:sp>
    </p:spTree>
    <p:extLst>
      <p:ext uri="{BB962C8B-B14F-4D97-AF65-F5344CB8AC3E}">
        <p14:creationId xmlns:p14="http://schemas.microsoft.com/office/powerpoint/2010/main" val="5483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Najczęstsze problemy fizyczne: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Migreny </a:t>
            </a:r>
          </a:p>
          <a:p>
            <a:r>
              <a:rPr lang="pl-PL" dirty="0"/>
              <a:t>Napięcie szyi, karku, łopatek</a:t>
            </a:r>
          </a:p>
          <a:p>
            <a:r>
              <a:rPr lang="pl-PL" dirty="0"/>
              <a:t>Nieodwracalne zmiany pleców (np. Skolioza)</a:t>
            </a:r>
          </a:p>
          <a:p>
            <a:r>
              <a:rPr lang="pl-PL" dirty="0"/>
              <a:t>Bóle nadgarstków</a:t>
            </a:r>
          </a:p>
          <a:p>
            <a:r>
              <a:rPr lang="pl-PL" dirty="0"/>
              <a:t>Cyfrowe zmęczenie oczu</a:t>
            </a:r>
          </a:p>
          <a:p>
            <a:r>
              <a:rPr lang="pl-PL" dirty="0"/>
              <a:t>Problemy z wagą (utrata bądź nadmierne tycie)</a:t>
            </a:r>
          </a:p>
        </p:txBody>
      </p:sp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162" y="165970"/>
            <a:ext cx="9144000" cy="1143000"/>
          </a:xfrm>
        </p:spPr>
        <p:txBody>
          <a:bodyPr/>
          <a:lstStyle/>
          <a:p>
            <a:r>
              <a:rPr lang="pl-PL" dirty="0"/>
              <a:t>Postawa a zdrowie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2712" y="1509386"/>
            <a:ext cx="9144000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Większość z dolegliwości wymienionych na poprzednim slajdzie powodowana jest przez nieprawidłową pozycje przed komputerem. Aby sobie nie szkodzić powinniśmy:</a:t>
            </a:r>
          </a:p>
          <a:p>
            <a:r>
              <a:rPr lang="pl-PL" dirty="0"/>
              <a:t>Siadać na pośladkach nie na udach</a:t>
            </a:r>
          </a:p>
          <a:p>
            <a:r>
              <a:rPr lang="pl-PL" dirty="0"/>
              <a:t>Upierać plecy o oparcie fotela najlepiej pod kątem prostym do ud</a:t>
            </a:r>
          </a:p>
          <a:p>
            <a:r>
              <a:rPr lang="pl-PL" dirty="0"/>
              <a:t>Korzystać z klawiatur z podpórkami na nadgarstki </a:t>
            </a:r>
            <a:br>
              <a:rPr lang="pl-PL" dirty="0"/>
            </a:br>
            <a:r>
              <a:rPr lang="pl-PL" dirty="0"/>
              <a:t>(jeżeli nadgarstki wciąż bolą spróbować ustawienia klawiszy "</a:t>
            </a:r>
            <a:r>
              <a:rPr lang="pl-PL" dirty="0" err="1"/>
              <a:t>dvorak</a:t>
            </a:r>
            <a:r>
              <a:rPr lang="pl-PL" dirty="0"/>
              <a:t>")</a:t>
            </a:r>
          </a:p>
          <a:p>
            <a:r>
              <a:rPr lang="pl-PL" dirty="0"/>
              <a:t>Trzymać klawiaturę i </a:t>
            </a:r>
            <a:r>
              <a:rPr lang="pl-PL" dirty="0" smtClean="0"/>
              <a:t>myszkę </a:t>
            </a:r>
            <a:r>
              <a:rPr lang="pl-PL" dirty="0"/>
              <a:t>na jednej wysokości</a:t>
            </a:r>
          </a:p>
          <a:p>
            <a:r>
              <a:rPr lang="pl-PL" dirty="0"/>
              <a:t>Nie krzyżować nóg pod </a:t>
            </a:r>
            <a:r>
              <a:rPr lang="pl-PL" dirty="0" smtClean="0"/>
              <a:t>stołem/biurkiem</a:t>
            </a:r>
            <a:endParaRPr lang="pl-PL" dirty="0"/>
          </a:p>
        </p:txBody>
      </p:sp>
      <p:pic>
        <p:nvPicPr>
          <p:cNvPr id="4" name="Obraz 3" descr="pozycja-przy-komputer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38" y="2146300"/>
            <a:ext cx="3705225" cy="366505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444630" y="5999354"/>
            <a:ext cx="2743200" cy="92333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pl-PL" err="1">
                <a:latin typeface="Candara" charset="0"/>
              </a:rPr>
              <a:t>Wiecej</a:t>
            </a:r>
            <a:r>
              <a:rPr lang="pl-PL" dirty="0">
                <a:latin typeface="Candara" charset="0"/>
              </a:rPr>
              <a:t> porad na </a:t>
            </a:r>
            <a:r>
              <a:rPr lang="pl-PL" dirty="0">
                <a:latin typeface="Candara" charset="0"/>
                <a:hlinkClick r:id="rId4"/>
              </a:rPr>
              <a:t>www.ergotest.</a:t>
            </a:r>
            <a:r>
              <a:rPr lang="pl-PL" dirty="0">
                <a:latin typeface="Candara" charset="0"/>
                <a:hlinkClick r:id="rId5"/>
              </a:rPr>
              <a:t>pl</a:t>
            </a:r>
          </a:p>
          <a:p>
            <a:pPr algn="ctr"/>
            <a:endParaRPr lang="pl-PL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3388" y="363255"/>
            <a:ext cx="9144000" cy="1143000"/>
          </a:xfrm>
        </p:spPr>
        <p:txBody>
          <a:bodyPr/>
          <a:lstStyle/>
          <a:p>
            <a:r>
              <a:rPr lang="pl-PL" dirty="0"/>
              <a:t>Jak zadbać o oczy?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3981" y="1828800"/>
            <a:ext cx="10017690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Co godzinę robić kilka minut przerwy podczas której nie patrzymy na żadne monitory/ekrany </a:t>
            </a:r>
          </a:p>
          <a:p>
            <a:r>
              <a:rPr lang="pl-PL" dirty="0"/>
              <a:t>Korzystać z okularów z filtrami niwelującymi negatywny wpływ monitorów</a:t>
            </a:r>
          </a:p>
          <a:p>
            <a:r>
              <a:rPr lang="pl-PL" dirty="0"/>
              <a:t>Zastosować metodę "3x20" co </a:t>
            </a:r>
            <a:r>
              <a:rPr lang="pl-PL" dirty="0">
                <a:solidFill>
                  <a:srgbClr val="FFFF00"/>
                </a:solidFill>
              </a:rPr>
              <a:t>20 min</a:t>
            </a:r>
            <a:r>
              <a:rPr lang="pl-PL" dirty="0"/>
              <a:t> oderwać wzrok na </a:t>
            </a:r>
            <a:r>
              <a:rPr lang="pl-PL" dirty="0">
                <a:solidFill>
                  <a:srgbClr val="FFFF00"/>
                </a:solidFill>
              </a:rPr>
              <a:t>20 </a:t>
            </a:r>
            <a:r>
              <a:rPr lang="pl-PL" dirty="0" err="1">
                <a:solidFill>
                  <a:srgbClr val="FFFF00"/>
                </a:solidFill>
              </a:rPr>
              <a:t>sek</a:t>
            </a:r>
            <a:r>
              <a:rPr lang="pl-PL" dirty="0"/>
              <a:t> i skupić wzrok na obiekcie </a:t>
            </a:r>
            <a:r>
              <a:rPr lang="pl-PL" dirty="0">
                <a:solidFill>
                  <a:srgbClr val="FFFF00"/>
                </a:solidFill>
              </a:rPr>
              <a:t>20 stóp</a:t>
            </a:r>
            <a:r>
              <a:rPr lang="pl-PL" dirty="0">
                <a:solidFill>
                  <a:srgbClr val="D9D9D9"/>
                </a:solidFill>
              </a:rPr>
              <a:t> (ok.6m) od nas najlepiej na coś </a:t>
            </a:r>
            <a:r>
              <a:rPr lang="pl-PL" dirty="0">
                <a:solidFill>
                  <a:srgbClr val="6DAA2D"/>
                </a:solidFill>
              </a:rPr>
              <a:t>zielonego</a:t>
            </a:r>
          </a:p>
          <a:p>
            <a:endParaRPr lang="pl-PL" dirty="0">
              <a:solidFill>
                <a:srgbClr val="6DA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Problemy z wagą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Wiele badań naukowych wskazuje na powiązanie problemów z wagą </a:t>
            </a:r>
            <a:r>
              <a:rPr lang="pl-PL" dirty="0" smtClean="0"/>
              <a:t>–</a:t>
            </a:r>
            <a:r>
              <a:rPr smtClean="0"/>
              <a:t> a szczególnie otyłości z uzależnieniem od internetu. </a:t>
            </a:r>
          </a:p>
          <a:p>
            <a:r>
              <a:rPr smtClean="0"/>
              <a:t>Uzależniony od internetu człowiek nie ma czasu na zdrowe gotowanie, czy uprawianie sportu. Zamiast tego zwykle sięga po niezdrowe przekąski, gazowane napoje i fast foody. W konsekwencje takiego zachowania są łatwe                                  do przewidzenia </a:t>
            </a:r>
            <a:r>
              <a:rPr lang="pl-PL" dirty="0" smtClean="0"/>
              <a:t>–</a:t>
            </a:r>
            <a:r>
              <a:rPr smtClean="0"/>
              <a:t> nadwaga lub nawet otyłość.</a:t>
            </a:r>
          </a:p>
          <a:p>
            <a:r>
              <a:rPr smtClean="0"/>
              <a:t>Nieco rzadziej uzależnienie od internetu prowadzi do                                                               nadmiernej utraty wagi </a:t>
            </a:r>
            <a:r>
              <a:rPr lang="pl-PL" dirty="0" smtClean="0"/>
              <a:t>–</a:t>
            </a:r>
            <a:r>
              <a:rPr smtClean="0"/>
              <a:t> kiedy uzależniony przedkłada                                              internet nad jedzenie w ogóle. </a:t>
            </a:r>
          </a:p>
          <a:p>
            <a:endParaRPr smtClean="0"/>
          </a:p>
          <a:p>
            <a:endParaRPr smtClean="0"/>
          </a:p>
        </p:txBody>
      </p:sp>
      <p:pic>
        <p:nvPicPr>
          <p:cNvPr id="16386" name="Picture 2" descr="http://www.natmed.pl/files/cache/00e870b4614d56fb8e62f1cb2a7555f5_f2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3643314"/>
            <a:ext cx="341925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7488" y="3573016"/>
            <a:ext cx="9144000" cy="1143000"/>
          </a:xfrm>
        </p:spPr>
        <p:txBody>
          <a:bodyPr/>
          <a:lstStyle/>
          <a:p>
            <a:r>
              <a:rPr lang="pl-PL" sz="5400" dirty="0">
                <a:solidFill>
                  <a:srgbClr val="F34D47"/>
                </a:solidFill>
              </a:rPr>
              <a:t>Problemy</a:t>
            </a:r>
            <a:r>
              <a:rPr lang="pl-PL" dirty="0">
                <a:solidFill>
                  <a:srgbClr val="F34D47"/>
                </a:solidFill>
              </a:rPr>
              <a:t> </a:t>
            </a:r>
            <a:r>
              <a:rPr lang="pl-PL" sz="5400" dirty="0" smtClean="0">
                <a:solidFill>
                  <a:srgbClr val="F34D47"/>
                </a:solidFill>
              </a:rPr>
              <a:t>Mentalne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ka — komputer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59537F-409C-4C74-9741-52B15E1A0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A5BD1D-8135-42D8-ABF8-44443CA48A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C8949B-F962-4EE2-A6DE-BE9966096A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588</Words>
  <Application>Microsoft Office PowerPoint</Application>
  <PresentationFormat>Niestandardowy</PresentationFormat>
  <Paragraphs>70</Paragraphs>
  <Slides>13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Technika — komputer 16:9</vt:lpstr>
      <vt:lpstr>Wpływ uzależnień internetowych na zdrowie</vt:lpstr>
      <vt:lpstr>Charakterystyka uzależnienia</vt:lpstr>
      <vt:lpstr>Na jakie obszary uzależnienie ma wpływ?</vt:lpstr>
      <vt:lpstr>Problemy Fizyczne</vt:lpstr>
      <vt:lpstr>Najczęstsze problemy fizyczne:</vt:lpstr>
      <vt:lpstr>Postawa a zdrowie</vt:lpstr>
      <vt:lpstr>Jak zadbać o oczy?</vt:lpstr>
      <vt:lpstr>Problemy z wagą</vt:lpstr>
      <vt:lpstr>Problemy Mentalne</vt:lpstr>
      <vt:lpstr>Najczęstsze problemy mentalne:</vt:lpstr>
      <vt:lpstr>Prezentacja programu PowerPoint</vt:lpstr>
      <vt:lpstr>Prezentacja programu PowerPoint</vt:lpstr>
      <vt:lpstr>Tym którzy nie zasnęli 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uzależnień internetowych na zdrowie</dc:title>
  <cp:lastModifiedBy>Kowalski Ryszard</cp:lastModifiedBy>
  <cp:revision>14</cp:revision>
  <dcterms:created xsi:type="dcterms:W3CDTF">2013-04-05T20:46:07Z</dcterms:created>
  <dcterms:modified xsi:type="dcterms:W3CDTF">2015-11-18T18:56:47Z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