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7" r:id="rId2"/>
    <p:sldId id="312" r:id="rId3"/>
    <p:sldId id="314" r:id="rId4"/>
    <p:sldId id="299" r:id="rId5"/>
    <p:sldId id="303" r:id="rId6"/>
    <p:sldId id="304" r:id="rId7"/>
    <p:sldId id="313" r:id="rId8"/>
    <p:sldId id="316" r:id="rId9"/>
    <p:sldId id="315" r:id="rId10"/>
    <p:sldId id="317" r:id="rId11"/>
    <p:sldId id="318" r:id="rId12"/>
    <p:sldId id="320" r:id="rId13"/>
    <p:sldId id="321" r:id="rId14"/>
    <p:sldId id="329" r:id="rId15"/>
    <p:sldId id="322" r:id="rId16"/>
    <p:sldId id="323" r:id="rId17"/>
    <p:sldId id="328" r:id="rId18"/>
    <p:sldId id="324" r:id="rId19"/>
    <p:sldId id="325" r:id="rId20"/>
    <p:sldId id="326" r:id="rId21"/>
    <p:sldId id="327" r:id="rId22"/>
  </p:sldIdLst>
  <p:sldSz cx="9144000" cy="6858000" type="screen4x3"/>
  <p:notesSz cx="6858000" cy="9144000"/>
  <p:custShowLst>
    <p:custShow name="Pokaz niestandardowy 1" id="0">
      <p:sldLst/>
    </p:custShow>
  </p:custShow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80008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56" autoAdjust="0"/>
    <p:restoredTop sz="92588" autoAdjust="0"/>
  </p:normalViewPr>
  <p:slideViewPr>
    <p:cSldViewPr>
      <p:cViewPr varScale="1">
        <p:scale>
          <a:sx n="70" d="100"/>
          <a:sy n="70" d="100"/>
        </p:scale>
        <p:origin x="7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C78A32-0887-4FCB-9D24-611F77827EB8}" type="datetimeFigureOut">
              <a:rPr lang="pl-PL"/>
              <a:pPr>
                <a:defRPr/>
              </a:pPr>
              <a:t>2015-12-07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CC56BC-2299-4F16-8D11-F3C78CCBEF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711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18699-CA39-49A1-BBF8-4A3325FE0F56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423858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18699-CA39-49A1-BBF8-4A3325FE0F56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06568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18699-CA39-49A1-BBF8-4A3325FE0F56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130909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18699-CA39-49A1-BBF8-4A3325FE0F56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91843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18699-CA39-49A1-BBF8-4A3325FE0F56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89405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18699-CA39-49A1-BBF8-4A3325FE0F56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735344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18699-CA39-49A1-BBF8-4A3325FE0F56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643791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18699-CA39-49A1-BBF8-4A3325FE0F56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313778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18699-CA39-49A1-BBF8-4A3325FE0F56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762025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18699-CA39-49A1-BBF8-4A3325FE0F56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04112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3B4C-0D9C-4F09-966B-D02038B1A196}" type="datetimeFigureOut">
              <a:rPr lang="pl-PL"/>
              <a:pPr>
                <a:defRPr/>
              </a:pPr>
              <a:t>2015-12-07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8F05-9F54-4F35-BAED-4E20C357F1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A7FDD-0E11-4072-9029-EAA3CFD60235}" type="datetimeFigureOut">
              <a:rPr lang="pl-PL"/>
              <a:pPr>
                <a:defRPr/>
              </a:pPr>
              <a:t>2015-12-07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CD1DD-D895-481B-91EA-CC19E0C5B6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A26EE-A690-4D73-BC09-DD71BF37472C}" type="datetimeFigureOut">
              <a:rPr lang="pl-PL"/>
              <a:pPr>
                <a:defRPr/>
              </a:pPr>
              <a:t>2015-12-07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BDBC4-BCC1-4E31-9333-DF265C5736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3EEF8-76D1-4B1B-BDDF-98533D1EAFD8}" type="datetimeFigureOut">
              <a:rPr lang="pl-PL"/>
              <a:pPr>
                <a:defRPr/>
              </a:pPr>
              <a:t>2015-12-07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1F542-47B4-419E-841A-49481BAAC6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9302D-B848-467A-8C66-052F7D900460}" type="datetimeFigureOut">
              <a:rPr lang="pl-PL"/>
              <a:pPr>
                <a:defRPr/>
              </a:pPr>
              <a:t>2015-12-07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3B0FB-8FA1-4334-95B5-1330332702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B660-3E0C-4448-A0B0-661E7EC60276}" type="datetimeFigureOut">
              <a:rPr lang="pl-PL"/>
              <a:pPr>
                <a:defRPr/>
              </a:pPr>
              <a:t>2015-12-07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D7A4-2B10-48EE-850D-FA8809B7EC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467DA-A702-44B2-B517-A6BE28248EBF}" type="datetimeFigureOut">
              <a:rPr lang="pl-PL"/>
              <a:pPr>
                <a:defRPr/>
              </a:pPr>
              <a:t>2015-12-07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C3A1A-81CD-4075-A259-9282638D31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E96FC-AB9F-4626-9041-4A22EB6EB911}" type="datetimeFigureOut">
              <a:rPr lang="pl-PL"/>
              <a:pPr>
                <a:defRPr/>
              </a:pPr>
              <a:t>2015-12-07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99BF3-7D9E-4063-8A4C-2B12C9EAE3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327B0-9EE9-4237-96C3-A2D759623C1D}" type="datetimeFigureOut">
              <a:rPr lang="pl-PL"/>
              <a:pPr>
                <a:defRPr/>
              </a:pPr>
              <a:t>2015-12-07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12576-5730-4E78-BC9B-2DAF4087C6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C91E-A25E-49CB-8F7C-8CBE7F65298C}" type="datetimeFigureOut">
              <a:rPr lang="pl-PL"/>
              <a:pPr>
                <a:defRPr/>
              </a:pPr>
              <a:t>2015-12-07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1E974-C727-4BA5-8F17-E0A64DD797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B5AD-B151-4737-943F-EF173E3B5A8E}" type="datetimeFigureOut">
              <a:rPr lang="pl-PL"/>
              <a:pPr>
                <a:defRPr/>
              </a:pPr>
              <a:t>2015-12-07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39352-79BF-4D22-8326-B684A80213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7F7B7B-0118-4C17-845A-7C36A2631475}" type="datetimeFigureOut">
              <a:rPr lang="pl-PL"/>
              <a:pPr>
                <a:defRPr/>
              </a:pPr>
              <a:t>2015-12-07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5F176C-A9D7-4765-8A85-BCF9B144A8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38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3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2620256"/>
            <a:ext cx="8496944" cy="1151211"/>
          </a:xfrm>
        </p:spPr>
        <p:txBody>
          <a:bodyPr rtlCol="0"/>
          <a:lstStyle/>
          <a:p>
            <a:pPr marL="182880" algn="ctr" eaLnBrk="1" fontAlgn="auto" hangingPunct="1">
              <a:spcAft>
                <a:spcPts val="0"/>
              </a:spcAft>
              <a:defRPr/>
            </a:pPr>
            <a:r>
              <a:rPr lang="pl-PL" sz="5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L.O. im. </a:t>
            </a:r>
            <a:r>
              <a:rPr lang="pl-PL" sz="54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P.Skargi</a:t>
            </a:r>
            <a:r>
              <a:rPr lang="pl-PL" sz="5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w Grójcu</a:t>
            </a:r>
            <a:endParaRPr lang="pl-PL" sz="5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148" name="Picture 6" descr="C:\Users\LO Grójec\Pictures\WELCOME TO POLAND\DSC_0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76250"/>
            <a:ext cx="74168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LO Grójec\Pictures\COMENIUS 2013-2015\LOGO COMENIUS\tarcza maly rozmi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89478"/>
            <a:ext cx="2016224" cy="2190537"/>
          </a:xfrm>
          <a:prstGeom prst="rect">
            <a:avLst/>
          </a:prstGeom>
          <a:noFill/>
        </p:spPr>
      </p:pic>
      <p:pic>
        <p:nvPicPr>
          <p:cNvPr id="1026" name="Picture 2" descr="C:\Users\LO Grójec\Pictures\ERASMUS+ 2014-2016\LOGO\EU flag-Erasmus+_vect_P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040356"/>
            <a:ext cx="5554415" cy="123673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2793379" y="3805747"/>
            <a:ext cx="612068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Calibri" panose="020F0502020204030204" pitchFamily="34" charset="0"/>
              </a:rPr>
              <a:t>S</a:t>
            </a:r>
            <a:r>
              <a:rPr lang="pl-PL" b="1" dirty="0" smtClean="0">
                <a:latin typeface="Calibri" panose="020F0502020204030204" pitchFamily="34" charset="0"/>
              </a:rPr>
              <a:t>potkanie dla </a:t>
            </a:r>
            <a:r>
              <a:rPr lang="pl-PL" b="1" dirty="0">
                <a:latin typeface="Calibri" panose="020F0502020204030204" pitchFamily="34" charset="0"/>
              </a:rPr>
              <a:t>beneficjentów programu Erasmus </a:t>
            </a:r>
            <a:endParaRPr lang="pl-PL" b="1" dirty="0" smtClean="0">
              <a:latin typeface="Calibri" panose="020F0502020204030204" pitchFamily="34" charset="0"/>
            </a:endParaRPr>
          </a:p>
          <a:p>
            <a:pPr algn="ctr"/>
            <a:r>
              <a:rPr lang="pl-PL" b="1" dirty="0" smtClean="0">
                <a:latin typeface="Calibri" panose="020F0502020204030204" pitchFamily="34" charset="0"/>
              </a:rPr>
              <a:t>Akcja </a:t>
            </a:r>
            <a:r>
              <a:rPr lang="pl-PL" b="1" dirty="0">
                <a:latin typeface="Calibri" panose="020F0502020204030204" pitchFamily="34" charset="0"/>
              </a:rPr>
              <a:t>KA2 Edukacja Szkolna </a:t>
            </a:r>
            <a:endParaRPr lang="pl-PL" b="1" dirty="0" smtClean="0">
              <a:latin typeface="Calibri" panose="020F0502020204030204" pitchFamily="34" charset="0"/>
            </a:endParaRPr>
          </a:p>
          <a:p>
            <a:pPr algn="ctr"/>
            <a:r>
              <a:rPr lang="pl-PL" b="1" dirty="0" smtClean="0">
                <a:latin typeface="Calibri" panose="020F0502020204030204" pitchFamily="34" charset="0"/>
              </a:rPr>
              <a:t>„</a:t>
            </a:r>
            <a:r>
              <a:rPr lang="pl-PL" b="1" dirty="0">
                <a:latin typeface="Calibri" panose="020F0502020204030204" pitchFamily="34" charset="0"/>
              </a:rPr>
              <a:t>Partnerstwa strategiczne- współpraca szkół” </a:t>
            </a:r>
            <a:endParaRPr lang="pl-PL" b="1" dirty="0" smtClean="0">
              <a:latin typeface="Calibri" panose="020F0502020204030204" pitchFamily="34" charset="0"/>
            </a:endParaRPr>
          </a:p>
          <a:p>
            <a:pPr algn="ctr"/>
            <a:r>
              <a:rPr lang="pl-PL" b="1" dirty="0" smtClean="0">
                <a:latin typeface="Calibri" panose="020F0502020204030204" pitchFamily="34" charset="0"/>
              </a:rPr>
              <a:t>07.10.2015r.</a:t>
            </a:r>
            <a:endParaRPr lang="pl-PL" b="1" dirty="0">
              <a:latin typeface="Calibri" panose="020F050202020403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863913" y="6453336"/>
            <a:ext cx="2050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mgr Paweł </a:t>
            </a:r>
            <a:r>
              <a:rPr lang="pl-PL" sz="1400" dirty="0" err="1" smtClean="0"/>
              <a:t>Pośnik</a:t>
            </a:r>
            <a:r>
              <a:rPr lang="pl-PL" sz="1400" dirty="0" smtClean="0"/>
              <a:t> </a:t>
            </a:r>
            <a:endParaRPr lang="pl-PL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ERASMUS+ </a:t>
            </a:r>
            <a:r>
              <a:rPr lang="pl-PL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programme</a:t>
            </a:r>
            <a:endParaRPr lang="pl-PL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2014 – 2016</a:t>
            </a:r>
          </a:p>
        </p:txBody>
      </p:sp>
      <p:pic>
        <p:nvPicPr>
          <p:cNvPr id="2050" name="Picture 2" descr="C:\Users\LO Grójec\Pictures\ERASMUS+ 2014-2016\SIFA LOGO\sifa logo - maly rozmi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016224" cy="1959757"/>
          </a:xfrm>
          <a:prstGeom prst="rect">
            <a:avLst/>
          </a:prstGeom>
          <a:noFill/>
        </p:spPr>
      </p:pic>
      <p:pic>
        <p:nvPicPr>
          <p:cNvPr id="2051" name="Picture 3" descr="C:\Users\LO Grójec\Pictures\ERASMUS+ 2014-2016\LOGO\EU flag-Erasmus+_vect_POS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42350"/>
            <a:ext cx="3482926" cy="993539"/>
          </a:xfrm>
          <a:prstGeom prst="rect">
            <a:avLst/>
          </a:prstGeom>
          <a:noFill/>
        </p:spPr>
      </p:pic>
      <p:pic>
        <p:nvPicPr>
          <p:cNvPr id="2053" name="Picture 5" descr="C:\Users\LO Grójec\Documents\ERASMUS+ 2014-2016\LOGO\LOGO suggestion POLAND 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789040"/>
            <a:ext cx="2239541" cy="895700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467544" y="57332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FF0000"/>
                </a:solidFill>
              </a:rPr>
              <a:t>http://safeinternetforall.pbworks.com</a:t>
            </a:r>
            <a:endParaRPr lang="pl-PL" sz="3600" dirty="0">
              <a:solidFill>
                <a:srgbClr val="FF0000"/>
              </a:solidFill>
            </a:endParaRPr>
          </a:p>
        </p:txBody>
      </p:sp>
      <p:pic>
        <p:nvPicPr>
          <p:cNvPr id="29698" name="Picture 2" descr="C:\Users\LO Grójec\Documents\ERASMUS+ 2014-2016\PREZENTACJA DLA RODZICOW\LOSIFA NAMES PICTU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204864"/>
            <a:ext cx="6275761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9420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ERASMUS+ </a:t>
            </a:r>
            <a:r>
              <a:rPr lang="pl-PL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programme</a:t>
            </a:r>
            <a:endParaRPr lang="pl-PL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2014 – 2016</a:t>
            </a:r>
          </a:p>
        </p:txBody>
      </p:sp>
      <p:pic>
        <p:nvPicPr>
          <p:cNvPr id="2050" name="Picture 2" descr="C:\Users\LO Grójec\Pictures\ERASMUS+ 2014-2016\SIFA LOGO\sifa logo - maly rozmi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016224" cy="1959757"/>
          </a:xfrm>
          <a:prstGeom prst="rect">
            <a:avLst/>
          </a:prstGeom>
          <a:noFill/>
        </p:spPr>
      </p:pic>
      <p:pic>
        <p:nvPicPr>
          <p:cNvPr id="2051" name="Picture 3" descr="C:\Users\LO Grójec\Pictures\ERASMUS+ 2014-2016\LOGO\EU flag-Erasmus+_vect_POS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42350"/>
            <a:ext cx="3482926" cy="993539"/>
          </a:xfrm>
          <a:prstGeom prst="rect">
            <a:avLst/>
          </a:prstGeom>
          <a:noFill/>
        </p:spPr>
      </p:pic>
      <p:pic>
        <p:nvPicPr>
          <p:cNvPr id="2053" name="Picture 5" descr="C:\Users\LO Grójec\Documents\ERASMUS+ 2014-2016\LOGO\LOGO suggestion POLAND 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829444"/>
            <a:ext cx="2239541" cy="895700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1763688" y="5805264"/>
            <a:ext cx="63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err="1" smtClean="0">
                <a:solidFill>
                  <a:srgbClr val="FF0000"/>
                </a:solidFill>
              </a:rPr>
              <a:t>www.etwinning.net</a:t>
            </a:r>
            <a:endParaRPr lang="pl-PL" sz="4800" dirty="0">
              <a:solidFill>
                <a:srgbClr val="FF0000"/>
              </a:solidFill>
            </a:endParaRPr>
          </a:p>
        </p:txBody>
      </p:sp>
      <p:pic>
        <p:nvPicPr>
          <p:cNvPr id="24578" name="Picture 2" descr="C:\Users\LO Grójec\Documents\ERASMUS+ 2014-2016\PREZENTACJA DLA RODZICOW\ETWINNING PI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132856"/>
            <a:ext cx="6147684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8791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ERASMUS+ </a:t>
            </a:r>
            <a:r>
              <a:rPr lang="pl-PL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programme</a:t>
            </a:r>
            <a:endParaRPr lang="pl-PL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2014 – 2016</a:t>
            </a:r>
          </a:p>
        </p:txBody>
      </p:sp>
      <p:pic>
        <p:nvPicPr>
          <p:cNvPr id="2050" name="Picture 2" descr="C:\Users\LO Grójec\Pictures\ERASMUS+ 2014-2016\SIFA LOGO\sifa logo - maly rozmi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016224" cy="1959757"/>
          </a:xfrm>
          <a:prstGeom prst="rect">
            <a:avLst/>
          </a:prstGeom>
          <a:noFill/>
        </p:spPr>
      </p:pic>
      <p:pic>
        <p:nvPicPr>
          <p:cNvPr id="2051" name="Picture 3" descr="C:\Users\LO Grójec\Pictures\ERASMUS+ 2014-2016\LOGO\EU flag-Erasmus+_vect_POS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42350"/>
            <a:ext cx="3482926" cy="993539"/>
          </a:xfrm>
          <a:prstGeom prst="rect">
            <a:avLst/>
          </a:prstGeom>
          <a:noFill/>
        </p:spPr>
      </p:pic>
      <p:pic>
        <p:nvPicPr>
          <p:cNvPr id="2053" name="Picture 5" descr="C:\Users\LO Grójec\Documents\ERASMUS+ 2014-2016\LOGO\LOGO suggestion POLAND 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5295" y="4725144"/>
            <a:ext cx="4861719" cy="1944435"/>
          </a:xfrm>
          <a:prstGeom prst="rect">
            <a:avLst/>
          </a:prstGeom>
          <a:noFill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77072"/>
            <a:ext cx="2592507" cy="259250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1411" y="2492896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 smtClean="0"/>
              <a:t>Social</a:t>
            </a:r>
            <a:r>
              <a:rPr lang="pl-PL" sz="2800" dirty="0" smtClean="0"/>
              <a:t> Networking </a:t>
            </a:r>
            <a:r>
              <a:rPr lang="pl-PL" sz="2800" dirty="0" err="1" smtClean="0"/>
              <a:t>Sites</a:t>
            </a:r>
            <a:endParaRPr lang="pl-P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e</a:t>
            </a:r>
            <a:r>
              <a:rPr lang="pl-PL" sz="2800" dirty="0" smtClean="0"/>
              <a:t>-</a:t>
            </a:r>
            <a:r>
              <a:rPr lang="pl-PL" sz="2800" dirty="0" err="1" smtClean="0"/>
              <a:t>mails</a:t>
            </a:r>
            <a:endParaRPr lang="pl-PL" sz="2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07" y="2492896"/>
            <a:ext cx="3256944" cy="216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36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23850" y="476250"/>
            <a:ext cx="18415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pl-PL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195736" y="769144"/>
            <a:ext cx="432624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 ułatwia komunikację?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7" name="Picture 2" descr="C:\Users\LO Grójec\Pictures\ERASMUS+ 2014-2016\LOGO\EU flag-Erasmus+_vect_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714613"/>
            <a:ext cx="3289808" cy="732499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420484" y="1758725"/>
            <a:ext cx="7210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Sprawne koordynowanie zadań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Regularność sprawdzania poczty 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elektronicznej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Jasno sprecyzowane cele i zadania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Wytyczne wypracowane podczas tzw. </a:t>
            </a:r>
            <a:r>
              <a:rPr lang="pl-PL" sz="2400" dirty="0" err="1" smtClean="0"/>
              <a:t>transnational</a:t>
            </a:r>
            <a:r>
              <a:rPr lang="pl-PL" sz="2400" dirty="0" smtClean="0"/>
              <a:t> </a:t>
            </a:r>
            <a:r>
              <a:rPr lang="pl-PL" sz="2400" dirty="0" err="1" smtClean="0"/>
              <a:t>meetings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Raporty dostępne na platformie </a:t>
            </a:r>
            <a:r>
              <a:rPr lang="pl-PL" sz="2400" dirty="0" err="1" smtClean="0"/>
              <a:t>pbworks</a:t>
            </a:r>
            <a:r>
              <a:rPr lang="pl-PL" sz="2400" dirty="0" smtClean="0"/>
              <a:t> 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dla wszystkich partnerów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Podział obowiązków w szkole </a:t>
            </a:r>
          </a:p>
        </p:txBody>
      </p:sp>
      <p:pic>
        <p:nvPicPr>
          <p:cNvPr id="8" name="Picture 4" descr="C:\Users\LO Grójec\Pictures\COMENIUS 2013-2015\LOGO COMENIUS\FR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589240"/>
            <a:ext cx="2527842" cy="941072"/>
          </a:xfrm>
          <a:prstGeom prst="rect">
            <a:avLst/>
          </a:prstGeom>
          <a:noFill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966" y="1846362"/>
            <a:ext cx="2236514" cy="335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505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23850" y="476250"/>
            <a:ext cx="18415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pl-PL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299474" y="448922"/>
            <a:ext cx="432624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 ułatwia komunikację?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7" name="Picture 2" descr="C:\Users\LO Grójec\Pictures\ERASMUS+ 2014-2016\LOGO\EU flag-Erasmus+_vect_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714613"/>
            <a:ext cx="3289808" cy="732499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187624" y="1153467"/>
            <a:ext cx="721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Jasno sprecyzowane cele i zadania</a:t>
            </a:r>
          </a:p>
        </p:txBody>
      </p:sp>
      <p:pic>
        <p:nvPicPr>
          <p:cNvPr id="8" name="Picture 4" descr="C:\Users\LO Grójec\Pictures\COMENIUS 2013-2015\LOGO COMENIUS\FR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589240"/>
            <a:ext cx="2527842" cy="941072"/>
          </a:xfrm>
          <a:prstGeom prst="rect">
            <a:avLst/>
          </a:prstGeom>
          <a:noFill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466869" cy="370995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18574"/>
            <a:ext cx="4124845" cy="34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411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23850" y="476250"/>
            <a:ext cx="18415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pl-PL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195736" y="769144"/>
            <a:ext cx="45304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 utrudnia komunikację?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7" name="Picture 2" descr="C:\Users\LO Grójec\Pictures\ERASMUS+ 2014-2016\LOGO\EU flag-Erasmus+_vect_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714613"/>
            <a:ext cx="3289808" cy="732499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043608" y="1861818"/>
            <a:ext cx="7210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Duża liczba szkół partnerskich (np. 11 krajów)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Trudności językowe niektórych nauczycieli koordynujących projekt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Nieregularność w sprawdzaniu poczty elektronicznej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Różne terminy świąt, dni wolnych od pracy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Mała elastyczność w dokonywaniu zmian (na lepsze, np. zwiększenie ilości mobilności)</a:t>
            </a:r>
          </a:p>
        </p:txBody>
      </p:sp>
      <p:pic>
        <p:nvPicPr>
          <p:cNvPr id="8" name="Picture 4" descr="C:\Users\LO Grójec\Pictures\COMENIUS 2013-2015\LOGO COMENIUS\FR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589240"/>
            <a:ext cx="2527842" cy="941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08853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23850" y="476250"/>
            <a:ext cx="18415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pl-PL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907704" y="778434"/>
            <a:ext cx="597471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Przygotowanie wizyty partnerskiej.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7" name="Picture 2" descr="C:\Users\LO Grójec\Pictures\ERASMUS+ 2014-2016\LOGO\EU flag-Erasmus+_vect_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686423"/>
            <a:ext cx="3289808" cy="732499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415925" y="1469118"/>
            <a:ext cx="7210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Jasny podział obowiązków (np. transport, zaproszeni goście, rezerwacje, przygotowanie sali na warsztaty lub wykłady, program wizyty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Przygotowanie dokumentacji (</a:t>
            </a:r>
            <a:r>
              <a:rPr lang="pl-PL" sz="2400" dirty="0" err="1" smtClean="0"/>
              <a:t>students</a:t>
            </a:r>
            <a:r>
              <a:rPr lang="pl-PL" sz="2400" dirty="0" smtClean="0"/>
              <a:t>’ </a:t>
            </a:r>
            <a:r>
              <a:rPr lang="pl-PL" sz="2400" dirty="0" err="1" smtClean="0"/>
              <a:t>information</a:t>
            </a:r>
            <a:r>
              <a:rPr lang="pl-PL" sz="2400" dirty="0" smtClean="0"/>
              <a:t> </a:t>
            </a:r>
            <a:r>
              <a:rPr lang="pl-PL" sz="2400" dirty="0" err="1" smtClean="0"/>
              <a:t>sheets</a:t>
            </a:r>
            <a:r>
              <a:rPr lang="pl-PL" sz="2400" dirty="0" smtClean="0"/>
              <a:t>, lista rodzin goszczących, itp.)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Komunikacja pomiędzy uczniami przed wizytą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Równowaga pomiędzy zajęciami a czasem wolnym podczas wizyty</a:t>
            </a:r>
          </a:p>
        </p:txBody>
      </p:sp>
      <p:pic>
        <p:nvPicPr>
          <p:cNvPr id="8" name="Picture 4" descr="C:\Users\LO Grójec\Pictures\COMENIUS 2013-2015\LOGO COMENIUS\FR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589240"/>
            <a:ext cx="2527842" cy="941072"/>
          </a:xfrm>
          <a:prstGeom prst="rect">
            <a:avLst/>
          </a:prstGeom>
          <a:noFill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10" y="4221088"/>
            <a:ext cx="3298207" cy="219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067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23850" y="476250"/>
            <a:ext cx="18415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pl-PL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763688" y="651430"/>
            <a:ext cx="5974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Przygotowanie wizyty partnerskiej.</a:t>
            </a:r>
          </a:p>
        </p:txBody>
      </p:sp>
      <p:pic>
        <p:nvPicPr>
          <p:cNvPr id="7" name="Picture 2" descr="C:\Users\LO Grójec\Pictures\ERASMUS+ 2014-2016\LOGO\EU flag-Erasmus+_vect_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714613"/>
            <a:ext cx="3289808" cy="732499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693710" y="2426452"/>
            <a:ext cx="3515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Przygotowanie </a:t>
            </a:r>
          </a:p>
          <a:p>
            <a:r>
              <a:rPr lang="pl-PL" sz="2400" dirty="0" smtClean="0"/>
              <a:t>   dokumentacji </a:t>
            </a:r>
          </a:p>
          <a:p>
            <a:r>
              <a:rPr lang="pl-PL" sz="2400" dirty="0" smtClean="0"/>
              <a:t>   (</a:t>
            </a:r>
            <a:r>
              <a:rPr lang="pl-PL" sz="2400" dirty="0" err="1" smtClean="0"/>
              <a:t>students</a:t>
            </a:r>
            <a:r>
              <a:rPr lang="pl-PL" sz="2400" dirty="0" smtClean="0"/>
              <a:t>’ </a:t>
            </a:r>
            <a:r>
              <a:rPr lang="pl-PL" sz="2400" dirty="0" err="1" smtClean="0"/>
              <a:t>information</a:t>
            </a:r>
            <a:r>
              <a:rPr lang="pl-PL" sz="2400" dirty="0" smtClean="0"/>
              <a:t> 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</a:t>
            </a:r>
            <a:r>
              <a:rPr lang="pl-PL" sz="2400" dirty="0" err="1" smtClean="0"/>
              <a:t>sheets</a:t>
            </a:r>
            <a:r>
              <a:rPr lang="pl-PL" sz="2400" dirty="0" smtClean="0"/>
              <a:t>, lista rodzin    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goszczących, itp.)</a:t>
            </a:r>
          </a:p>
          <a:p>
            <a:endParaRPr lang="pl-PL" sz="2400" dirty="0" smtClean="0"/>
          </a:p>
        </p:txBody>
      </p:sp>
      <p:pic>
        <p:nvPicPr>
          <p:cNvPr id="8" name="Picture 4" descr="C:\Users\LO Grójec\Pictures\COMENIUS 2013-2015\LOGO COMENIUS\FR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589240"/>
            <a:ext cx="2527842" cy="941072"/>
          </a:xfrm>
          <a:prstGeom prst="rect">
            <a:avLst/>
          </a:prstGeom>
          <a:noFill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1920"/>
            <a:ext cx="3168352" cy="43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857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23850" y="476250"/>
            <a:ext cx="18415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pl-PL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592341" y="616409"/>
            <a:ext cx="63870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Współpraca z organem prowadzącym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7" name="Picture 2" descr="C:\Users\LO Grójec\Pictures\ERASMUS+ 2014-2016\LOGO\EU flag-Erasmus+_vect_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714613"/>
            <a:ext cx="3289808" cy="732499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180575" y="1268760"/>
            <a:ext cx="7210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Informacja o rozpoczęciu projektu: pisemne powiadomienie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Regularne informowanie Organu Prowadzącego na temat odbytych wizyt oraz realizacji zadań projektowych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Współpraca dyrektora szkoły z Organem Prowadzącym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Spotkania przedstawicieli władz lokalnych z uczestnikami wizyt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Rozpowszechnianie rezultatów, m.in. </a:t>
            </a:r>
            <a:r>
              <a:rPr lang="pl-PL" sz="2400" dirty="0"/>
              <a:t>n</a:t>
            </a:r>
            <a:r>
              <a:rPr lang="pl-PL" sz="2400" dirty="0" smtClean="0"/>
              <a:t>a stronie internetowej gminy lub starostwa </a:t>
            </a:r>
          </a:p>
        </p:txBody>
      </p:sp>
      <p:pic>
        <p:nvPicPr>
          <p:cNvPr id="8" name="Picture 4" descr="C:\Users\LO Grójec\Pictures\COMENIUS 2013-2015\LOGO COMENIUS\FR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589240"/>
            <a:ext cx="2527842" cy="941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48904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23850" y="476250"/>
            <a:ext cx="18415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pl-PL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339752" y="601237"/>
            <a:ext cx="4107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Współpraca z rodzicami</a:t>
            </a:r>
          </a:p>
        </p:txBody>
      </p:sp>
      <p:pic>
        <p:nvPicPr>
          <p:cNvPr id="7" name="Picture 2" descr="C:\Users\LO Grójec\Pictures\ERASMUS+ 2014-2016\LOGO\EU flag-Erasmus+_vect_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046" y="4448435"/>
            <a:ext cx="3289808" cy="732499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788283" y="1186012"/>
            <a:ext cx="7210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Informowanie rodziców podczas zebrań w trakcie roku szkolnego o postępach w projekcie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Oświadczenia od rodziców o zgodzie na uczestnictwo w projekcie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Najczęstsze obawy rodziców: słaba znajomość języka obcego, duża odpowiedzialność za ucznia podczas wymiany, zaburzony plan dnia (?), posiłki (smaczne? </a:t>
            </a:r>
            <a:r>
              <a:rPr lang="pl-PL" sz="2400" dirty="0"/>
              <a:t>z</a:t>
            </a:r>
            <a:r>
              <a:rPr lang="pl-PL" sz="2400" dirty="0" smtClean="0"/>
              <a:t>drowe?), finanse, itp.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 smtClean="0"/>
          </a:p>
        </p:txBody>
      </p:sp>
      <p:pic>
        <p:nvPicPr>
          <p:cNvPr id="8" name="Picture 4" descr="C:\Users\LO Grójec\Pictures\COMENIUS 2013-2015\LOGO COMENIUS\FR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589240"/>
            <a:ext cx="2527842" cy="941072"/>
          </a:xfrm>
          <a:prstGeom prst="rect">
            <a:avLst/>
          </a:prstGeom>
          <a:noFill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53" y="4448435"/>
            <a:ext cx="3121123" cy="208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92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23850" y="476250"/>
            <a:ext cx="18415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pl-PL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827584" y="762327"/>
            <a:ext cx="7804572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Spis treści: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Informacja o dotychczasowych projektach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Współpraca między partnerami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Przygotowanie wizyty partnerskiej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Współpraca z Organem Prowadzącym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Współpraca z rodzicami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Współpraca z organizacjami wspierającymi </a:t>
            </a:r>
          </a:p>
          <a:p>
            <a:pPr>
              <a:defRPr/>
            </a:pPr>
            <a:r>
              <a:rPr lang="pl-P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pl-P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  projekt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7" name="Picture 2" descr="C:\Users\LO Grójec\Pictures\ERASMUS+ 2014-2016\LOGO\EU flag-Erasmus+_vect_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229200"/>
            <a:ext cx="5554415" cy="1236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8674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23850" y="476250"/>
            <a:ext cx="18415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pl-PL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123728" y="523429"/>
            <a:ext cx="570630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Współpraca z organizacjami </a:t>
            </a:r>
          </a:p>
          <a:p>
            <a:pPr>
              <a:defRPr/>
            </a:pPr>
            <a:r>
              <a:rPr lang="pl-P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wspierającymi realizację projektu</a:t>
            </a:r>
          </a:p>
        </p:txBody>
      </p:sp>
      <p:pic>
        <p:nvPicPr>
          <p:cNvPr id="7" name="Picture 2" descr="C:\Users\LO Grójec\Pictures\ERASMUS+ 2014-2016\LOGO\EU flag-Erasmus+_vect_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714613"/>
            <a:ext cx="3289808" cy="732499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187624" y="1999613"/>
            <a:ext cx="7210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saferinternet.pl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Lokalni przedsiębiorcy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Fundacja ALTER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Poradnia psychologiczno-pedagogiczna w Grójcu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Uczelnie (wykłady lub warsztaty)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Firmy z innowacyjnymi rozwiązaniami technologicznymi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Lokalne urzędy</a:t>
            </a:r>
          </a:p>
        </p:txBody>
      </p:sp>
      <p:pic>
        <p:nvPicPr>
          <p:cNvPr id="8" name="Picture 4" descr="C:\Users\LO Grójec\Pictures\COMENIUS 2013-2015\LOGO COMENIUS\FR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589240"/>
            <a:ext cx="2527842" cy="941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67607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/>
          <p:nvPr/>
        </p:nvSpPr>
        <p:spPr>
          <a:xfrm>
            <a:off x="611560" y="2184539"/>
            <a:ext cx="7974930" cy="769441"/>
          </a:xfrm>
          <a:custGeom>
            <a:avLst/>
            <a:gdLst>
              <a:gd name="connsiteX0" fmla="*/ 0 w 7974930"/>
              <a:gd name="connsiteY0" fmla="*/ 0 h 2369880"/>
              <a:gd name="connsiteX1" fmla="*/ 7974930 w 7974930"/>
              <a:gd name="connsiteY1" fmla="*/ 0 h 2369880"/>
              <a:gd name="connsiteX2" fmla="*/ 7974930 w 7974930"/>
              <a:gd name="connsiteY2" fmla="*/ 2369880 h 2369880"/>
              <a:gd name="connsiteX3" fmla="*/ 0 w 7974930"/>
              <a:gd name="connsiteY3" fmla="*/ 2369880 h 2369880"/>
              <a:gd name="connsiteX4" fmla="*/ 0 w 7974930"/>
              <a:gd name="connsiteY4" fmla="*/ 0 h 236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4930" h="2369880">
                <a:moveTo>
                  <a:pt x="0" y="0"/>
                </a:moveTo>
                <a:lnTo>
                  <a:pt x="7974930" y="0"/>
                </a:lnTo>
                <a:lnTo>
                  <a:pt x="7974930" y="2369880"/>
                </a:lnTo>
                <a:lnTo>
                  <a:pt x="0" y="2369880"/>
                </a:lnTo>
                <a:lnTo>
                  <a:pt x="0" y="0"/>
                </a:lnTo>
                <a:close/>
              </a:path>
            </a:pathLst>
          </a:custGeom>
          <a:ln w="4445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DZIĘKUJĘ ZA UWAGĘ</a:t>
            </a:r>
            <a:endParaRPr lang="pl-PL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C:\Users\LO Grójec\Documents\COMENIUS 2013-2015\WIZYTA PRZYGOTOWAWCZA\PREZENTACJA SZKOLY\Zdjecia do prezentacji szkoly\tarczaglownyprojekt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963" y="4332404"/>
            <a:ext cx="1517377" cy="1647881"/>
          </a:xfrm>
          <a:prstGeom prst="rect">
            <a:avLst/>
          </a:prstGeom>
          <a:noFill/>
        </p:spPr>
      </p:pic>
      <p:pic>
        <p:nvPicPr>
          <p:cNvPr id="1026" name="Picture 2" descr="C:\Users\LO Grójec\Pictures\COMENIUS 2013-2015\ZDJECIA SZKOL\POLAND\34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0631" y="4093886"/>
            <a:ext cx="3365825" cy="1886399"/>
          </a:xfrm>
          <a:prstGeom prst="rect">
            <a:avLst/>
          </a:prstGeom>
          <a:noFill/>
        </p:spPr>
      </p:pic>
      <p:pic>
        <p:nvPicPr>
          <p:cNvPr id="1027" name="Picture 3" descr="C:\Users\LO Grójec\Pictures\COMENIUS 2013-2015\LOGO COMENIUS\PROJECT LOGO maly rozmi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32656"/>
            <a:ext cx="1491274" cy="1194816"/>
          </a:xfrm>
          <a:prstGeom prst="rect">
            <a:avLst/>
          </a:prstGeom>
          <a:noFill/>
        </p:spPr>
      </p:pic>
      <p:pic>
        <p:nvPicPr>
          <p:cNvPr id="1028" name="Picture 4" descr="C:\Users\LO Grójec\Pictures\COMENIUS 2013-2015\LOGO COMENIUS\FRS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5783" y="257827"/>
            <a:ext cx="1258978" cy="468696"/>
          </a:xfrm>
          <a:prstGeom prst="rect">
            <a:avLst/>
          </a:prstGeom>
          <a:noFill/>
        </p:spPr>
      </p:pic>
      <p:pic>
        <p:nvPicPr>
          <p:cNvPr id="1029" name="Picture 5" descr="C:\Users\LO Grójec\Pictures\COMENIUS 2010 - 2012\LOGO\LOGo3000 sm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60648"/>
            <a:ext cx="1274755" cy="1283253"/>
          </a:xfrm>
          <a:prstGeom prst="rect">
            <a:avLst/>
          </a:prstGeom>
          <a:noFill/>
        </p:spPr>
      </p:pic>
      <p:pic>
        <p:nvPicPr>
          <p:cNvPr id="1030" name="Picture 6" descr="C:\Users\LO Grójec\Pictures\ERASMUS+ 2014-2016\LOGO\EU flag-Erasmus+_vect_POS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663" y="837936"/>
            <a:ext cx="2474814" cy="705965"/>
          </a:xfrm>
          <a:prstGeom prst="rect">
            <a:avLst/>
          </a:prstGeom>
          <a:noFill/>
        </p:spPr>
      </p:pic>
      <p:pic>
        <p:nvPicPr>
          <p:cNvPr id="1031" name="Picture 7" descr="C:\Users\LO Grójec\Pictures\ERASMUS+ 2014-2016\LOGO\SIFA LOGO\sifa logo - bardzo maly rozmi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260649"/>
            <a:ext cx="1368152" cy="1331668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5220072" y="62373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przygotował: PAWEŁ POŚNIK 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11047"/>
            <a:ext cx="2769304" cy="2385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061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/>
          <p:nvPr/>
        </p:nvSpPr>
        <p:spPr>
          <a:xfrm>
            <a:off x="611560" y="1895926"/>
            <a:ext cx="7974930" cy="2046714"/>
          </a:xfrm>
          <a:custGeom>
            <a:avLst/>
            <a:gdLst>
              <a:gd name="connsiteX0" fmla="*/ 0 w 7974930"/>
              <a:gd name="connsiteY0" fmla="*/ 0 h 2369880"/>
              <a:gd name="connsiteX1" fmla="*/ 7974930 w 7974930"/>
              <a:gd name="connsiteY1" fmla="*/ 0 h 2369880"/>
              <a:gd name="connsiteX2" fmla="*/ 7974930 w 7974930"/>
              <a:gd name="connsiteY2" fmla="*/ 2369880 h 2369880"/>
              <a:gd name="connsiteX3" fmla="*/ 0 w 7974930"/>
              <a:gd name="connsiteY3" fmla="*/ 2369880 h 2369880"/>
              <a:gd name="connsiteX4" fmla="*/ 0 w 7974930"/>
              <a:gd name="connsiteY4" fmla="*/ 0 h 236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4930" h="2369880">
                <a:moveTo>
                  <a:pt x="0" y="0"/>
                </a:moveTo>
                <a:lnTo>
                  <a:pt x="7974930" y="0"/>
                </a:lnTo>
                <a:lnTo>
                  <a:pt x="7974930" y="2369880"/>
                </a:lnTo>
                <a:lnTo>
                  <a:pt x="0" y="2369880"/>
                </a:lnTo>
                <a:lnTo>
                  <a:pt x="0" y="0"/>
                </a:lnTo>
                <a:close/>
              </a:path>
            </a:pathLst>
          </a:custGeom>
          <a:ln w="4445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PROJECTS (Projekty Europejskie):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COMENIUS 2010 – 2012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COMENIUS 2013 - 2015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ERASMUS+ 2014 – </a:t>
            </a: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2016</a:t>
            </a:r>
            <a:endParaRPr lang="pl-PL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C:\Users\LO Grójec\Documents\COMENIUS 2013-2015\WIZYTA PRZYGOTOWAWCZA\PREZENTACJA SZKOLY\Zdjecia do prezentacji szkoly\tarczaglownyprojekt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65104"/>
            <a:ext cx="2021433" cy="2195289"/>
          </a:xfrm>
          <a:prstGeom prst="rect">
            <a:avLst/>
          </a:prstGeom>
          <a:noFill/>
        </p:spPr>
      </p:pic>
      <p:pic>
        <p:nvPicPr>
          <p:cNvPr id="1026" name="Picture 2" descr="C:\Users\LO Grójec\Pictures\COMENIUS 2013-2015\ZDJECIA SZKOL\POLAND\34_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437112"/>
            <a:ext cx="3652788" cy="2047229"/>
          </a:xfrm>
          <a:prstGeom prst="rect">
            <a:avLst/>
          </a:prstGeom>
          <a:noFill/>
        </p:spPr>
      </p:pic>
      <p:pic>
        <p:nvPicPr>
          <p:cNvPr id="1027" name="Picture 3" descr="C:\Users\LO Grójec\Pictures\COMENIUS 2013-2015\LOGO COMENIUS\PROJECT LOGO maly rozmi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32656"/>
            <a:ext cx="1491274" cy="1194816"/>
          </a:xfrm>
          <a:prstGeom prst="rect">
            <a:avLst/>
          </a:prstGeom>
          <a:noFill/>
        </p:spPr>
      </p:pic>
      <p:pic>
        <p:nvPicPr>
          <p:cNvPr id="1028" name="Picture 4" descr="C:\Users\LO Grójec\Pictures\COMENIUS 2013-2015\LOGO COMENIUS\FRS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5661248"/>
            <a:ext cx="2232249" cy="831028"/>
          </a:xfrm>
          <a:prstGeom prst="rect">
            <a:avLst/>
          </a:prstGeom>
          <a:noFill/>
        </p:spPr>
      </p:pic>
      <p:pic>
        <p:nvPicPr>
          <p:cNvPr id="1029" name="Picture 5" descr="C:\Users\LO Grójec\Pictures\COMENIUS 2010 - 2012\LOGO\LOGo3000 smal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260648"/>
            <a:ext cx="1274755" cy="1283253"/>
          </a:xfrm>
          <a:prstGeom prst="rect">
            <a:avLst/>
          </a:prstGeom>
          <a:noFill/>
        </p:spPr>
      </p:pic>
      <p:pic>
        <p:nvPicPr>
          <p:cNvPr id="1030" name="Picture 6" descr="C:\Users\LO Grójec\Pictures\ERASMUS+ 2014-2016\LOGO\EU flag-Erasmus+_vect_POS (2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620688"/>
            <a:ext cx="2474814" cy="705965"/>
          </a:xfrm>
          <a:prstGeom prst="rect">
            <a:avLst/>
          </a:prstGeom>
          <a:noFill/>
        </p:spPr>
      </p:pic>
      <p:pic>
        <p:nvPicPr>
          <p:cNvPr id="1031" name="Picture 7" descr="C:\Users\LO Grójec\Pictures\ERASMUS+ 2014-2016\LOGO\SIFA LOGO\sifa logo - bardzo maly rozmia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260649"/>
            <a:ext cx="1368152" cy="1331668"/>
          </a:xfrm>
          <a:prstGeom prst="rect">
            <a:avLst/>
          </a:prstGeom>
          <a:noFill/>
        </p:spPr>
      </p:pic>
      <p:pic>
        <p:nvPicPr>
          <p:cNvPr id="11" name="Picture 2" descr="C:\Users\LO Grójec\Pictures\ERASMUS+ 2014-2016\LOGO\EU flag-Erasmus+_vect_PO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4688855"/>
            <a:ext cx="2232249" cy="49702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8781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42844" y="2928934"/>
            <a:ext cx="435771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60648"/>
            <a:ext cx="9144000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Comenius </a:t>
            </a:r>
            <a:r>
              <a:rPr lang="pl-PL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programme</a:t>
            </a:r>
            <a:endParaRPr lang="pl-PL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2010 – 2012</a:t>
            </a:r>
          </a:p>
        </p:txBody>
      </p:sp>
      <p:pic>
        <p:nvPicPr>
          <p:cNvPr id="4098" name="Picture 2" descr="C:\Users\LO Grójec\Documents\COMENIUS 2013-2015\WIZYTA PRZYGOTOWAWCZA\PREZENTACJA SZKOLY\Zdjecia do prezentacji szkoly\COMENIUS PROJECT\LEWA 1 SER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4608512" cy="3072341"/>
          </a:xfrm>
          <a:prstGeom prst="rect">
            <a:avLst/>
          </a:prstGeom>
          <a:noFill/>
        </p:spPr>
      </p:pic>
      <p:pic>
        <p:nvPicPr>
          <p:cNvPr id="4100" name="Picture 4" descr="C:\Users\LO Grójec\Documents\COMENIUS 2013-2015\WIZYTA PRZYGOTOWAWCZA\PREZENTACJA SZKOLY\Zdjecia do prezentacji szkoly\COMENIUS PROJECT\BAF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83938"/>
            <a:ext cx="2791224" cy="3992154"/>
          </a:xfrm>
          <a:prstGeom prst="rect">
            <a:avLst/>
          </a:prstGeom>
          <a:noFill/>
        </p:spPr>
      </p:pic>
      <p:pic>
        <p:nvPicPr>
          <p:cNvPr id="4099" name="Picture 3" descr="C:\Users\LO Grójec\Documents\COMENIUS 2013-2015\WIZYTA PRZYGOTOWAWCZA\PREZENTACJA SZKOLY\Zdjecia do prezentacji szkoly\COMENIUS PROJECT\LOGo30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48519" cy="2060848"/>
          </a:xfrm>
          <a:prstGeom prst="rect">
            <a:avLst/>
          </a:prstGeom>
          <a:noFill/>
        </p:spPr>
      </p:pic>
      <p:pic>
        <p:nvPicPr>
          <p:cNvPr id="4101" name="Picture 5" descr="C:\Users\LO Grójec\Pictures\LOGO\comenius_logo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332656"/>
            <a:ext cx="1584176" cy="877313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251520" y="5733256"/>
            <a:ext cx="86409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b="1" dirty="0" err="1" smtClean="0">
                <a:solidFill>
                  <a:srgbClr val="6600CC"/>
                </a:solidFill>
              </a:rPr>
              <a:t>Participating</a:t>
            </a:r>
            <a:r>
              <a:rPr lang="pl-PL" sz="1900" b="1" dirty="0" smtClean="0">
                <a:solidFill>
                  <a:srgbClr val="6600CC"/>
                </a:solidFill>
              </a:rPr>
              <a:t> </a:t>
            </a:r>
            <a:r>
              <a:rPr lang="pl-PL" sz="1900" b="1" dirty="0" err="1" smtClean="0">
                <a:solidFill>
                  <a:srgbClr val="6600CC"/>
                </a:solidFill>
              </a:rPr>
              <a:t>countries</a:t>
            </a:r>
            <a:r>
              <a:rPr lang="pl-PL" sz="1900" b="1" dirty="0" smtClean="0">
                <a:solidFill>
                  <a:srgbClr val="6600CC"/>
                </a:solidFill>
              </a:rPr>
              <a:t>: Poland, </a:t>
            </a:r>
            <a:r>
              <a:rPr lang="pl-PL" sz="1900" b="1" dirty="0" err="1" smtClean="0">
                <a:solidFill>
                  <a:srgbClr val="6600CC"/>
                </a:solidFill>
              </a:rPr>
              <a:t>Italy</a:t>
            </a:r>
            <a:r>
              <a:rPr lang="pl-PL" sz="1900" b="1" dirty="0" smtClean="0">
                <a:solidFill>
                  <a:srgbClr val="6600CC"/>
                </a:solidFill>
              </a:rPr>
              <a:t>, </a:t>
            </a:r>
            <a:r>
              <a:rPr lang="pl-PL" sz="1900" b="1" dirty="0" err="1" smtClean="0">
                <a:solidFill>
                  <a:srgbClr val="6600CC"/>
                </a:solidFill>
              </a:rPr>
              <a:t>Cyprus</a:t>
            </a:r>
            <a:r>
              <a:rPr lang="pl-PL" sz="1900" b="1" dirty="0" smtClean="0">
                <a:solidFill>
                  <a:srgbClr val="6600CC"/>
                </a:solidFill>
              </a:rPr>
              <a:t>, </a:t>
            </a:r>
            <a:r>
              <a:rPr lang="pl-PL" sz="1900" b="1" dirty="0" err="1" smtClean="0">
                <a:solidFill>
                  <a:srgbClr val="6600CC"/>
                </a:solidFill>
              </a:rPr>
              <a:t>Bulgaria</a:t>
            </a:r>
            <a:r>
              <a:rPr lang="pl-PL" sz="1900" b="1" dirty="0" smtClean="0">
                <a:solidFill>
                  <a:srgbClr val="6600CC"/>
                </a:solidFill>
              </a:rPr>
              <a:t>, Turkey, Germany</a:t>
            </a:r>
            <a:endParaRPr lang="pl-PL" sz="19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Comenius </a:t>
            </a:r>
            <a:r>
              <a:rPr lang="pl-PL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programme</a:t>
            </a:r>
            <a:endParaRPr lang="pl-PL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2013 – 2015</a:t>
            </a:r>
          </a:p>
        </p:txBody>
      </p:sp>
      <p:pic>
        <p:nvPicPr>
          <p:cNvPr id="1026" name="Picture 2" descr="C:\Users\LO Grójec\Pictures\COMENIUS 2013-2015\LOGO COMENIUS\PROJECT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2089448" cy="1676858"/>
          </a:xfrm>
          <a:prstGeom prst="rect">
            <a:avLst/>
          </a:prstGeom>
          <a:noFill/>
        </p:spPr>
      </p:pic>
      <p:pic>
        <p:nvPicPr>
          <p:cNvPr id="4" name="Picture 5" descr="C:\Users\LO Grójec\Pictures\LOGO\comenius_log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7" y="1412776"/>
            <a:ext cx="2340465" cy="1296144"/>
          </a:xfrm>
          <a:prstGeom prst="rect">
            <a:avLst/>
          </a:prstGeom>
          <a:noFill/>
        </p:spPr>
      </p:pic>
      <p:pic>
        <p:nvPicPr>
          <p:cNvPr id="1027" name="Picture 3" descr="C:\Users\LO Grójec\Pictures\COMENIUS 2013-2015\VISITS\POLAND\DO GAZET\uczniowie w strojach ludowy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852936"/>
            <a:ext cx="4856426" cy="3240360"/>
          </a:xfrm>
          <a:prstGeom prst="rect">
            <a:avLst/>
          </a:prstGeom>
          <a:noFill/>
        </p:spPr>
      </p:pic>
      <p:pic>
        <p:nvPicPr>
          <p:cNvPr id="1028" name="Picture 4" descr="C:\Users\LO Grójec\Pictures\COMENIUS 2013-2015\VISITS\POLAND\DO GAZET\jabluszk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412776"/>
            <a:ext cx="3309259" cy="2208042"/>
          </a:xfrm>
          <a:prstGeom prst="rect">
            <a:avLst/>
          </a:prstGeom>
          <a:noFill/>
        </p:spPr>
      </p:pic>
      <p:pic>
        <p:nvPicPr>
          <p:cNvPr id="1029" name="Picture 5" descr="C:\Users\LO Grójec\Pictures\COMENIUS 2013-2015\VISITS\POLAND\DO GAZET\koinkurs na najlepsza potraw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861048"/>
            <a:ext cx="3312368" cy="2210116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179512" y="6211669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 smtClean="0">
                <a:solidFill>
                  <a:srgbClr val="6600CC"/>
                </a:solidFill>
              </a:rPr>
              <a:t>Participating</a:t>
            </a:r>
            <a:r>
              <a:rPr lang="pl-PL" sz="1600" b="1" dirty="0" smtClean="0">
                <a:solidFill>
                  <a:srgbClr val="6600CC"/>
                </a:solidFill>
              </a:rPr>
              <a:t> </a:t>
            </a:r>
            <a:r>
              <a:rPr lang="pl-PL" sz="1600" b="1" dirty="0" err="1" smtClean="0">
                <a:solidFill>
                  <a:srgbClr val="6600CC"/>
                </a:solidFill>
              </a:rPr>
              <a:t>countries</a:t>
            </a:r>
            <a:r>
              <a:rPr lang="pl-PL" sz="1600" b="1" dirty="0" smtClean="0">
                <a:solidFill>
                  <a:srgbClr val="6600CC"/>
                </a:solidFill>
              </a:rPr>
              <a:t>: Poland, Greece, </a:t>
            </a:r>
            <a:r>
              <a:rPr lang="pl-PL" sz="1600" b="1" dirty="0" err="1" smtClean="0">
                <a:solidFill>
                  <a:srgbClr val="6600CC"/>
                </a:solidFill>
              </a:rPr>
              <a:t>Italy</a:t>
            </a:r>
            <a:r>
              <a:rPr lang="pl-PL" sz="1600" b="1" dirty="0" smtClean="0">
                <a:solidFill>
                  <a:srgbClr val="6600CC"/>
                </a:solidFill>
              </a:rPr>
              <a:t>, </a:t>
            </a:r>
            <a:r>
              <a:rPr lang="pl-PL" sz="1600" b="1" dirty="0" err="1" smtClean="0">
                <a:solidFill>
                  <a:srgbClr val="6600CC"/>
                </a:solidFill>
              </a:rPr>
              <a:t>Spain</a:t>
            </a:r>
            <a:r>
              <a:rPr lang="pl-PL" sz="1600" b="1" dirty="0" smtClean="0">
                <a:solidFill>
                  <a:srgbClr val="6600CC"/>
                </a:solidFill>
              </a:rPr>
              <a:t>, Turkey, Germany,    Portugal, </a:t>
            </a:r>
            <a:r>
              <a:rPr lang="pl-PL" sz="1600" b="1" dirty="0" err="1" smtClean="0">
                <a:solidFill>
                  <a:srgbClr val="6600CC"/>
                </a:solidFill>
              </a:rPr>
              <a:t>Latvia</a:t>
            </a:r>
            <a:r>
              <a:rPr lang="pl-PL" sz="1600" b="1" dirty="0" smtClean="0">
                <a:solidFill>
                  <a:srgbClr val="6600CC"/>
                </a:solidFill>
              </a:rPr>
              <a:t>, </a:t>
            </a:r>
            <a:r>
              <a:rPr lang="pl-PL" sz="1600" b="1" dirty="0" err="1" smtClean="0">
                <a:solidFill>
                  <a:srgbClr val="6600CC"/>
                </a:solidFill>
              </a:rPr>
              <a:t>Hungary</a:t>
            </a:r>
            <a:r>
              <a:rPr lang="pl-PL" sz="1600" b="1" dirty="0" smtClean="0">
                <a:solidFill>
                  <a:srgbClr val="6600CC"/>
                </a:solidFill>
              </a:rPr>
              <a:t>, </a:t>
            </a:r>
            <a:r>
              <a:rPr lang="pl-PL" sz="1600" b="1" dirty="0" err="1" smtClean="0">
                <a:solidFill>
                  <a:srgbClr val="6600CC"/>
                </a:solidFill>
              </a:rPr>
              <a:t>Slovakia</a:t>
            </a:r>
            <a:r>
              <a:rPr lang="pl-PL" sz="1600" b="1" dirty="0" smtClean="0">
                <a:solidFill>
                  <a:srgbClr val="6600CC"/>
                </a:solidFill>
              </a:rPr>
              <a:t>, France</a:t>
            </a:r>
            <a:endParaRPr lang="pl-PL" sz="16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ERASMUS+ </a:t>
            </a:r>
            <a:r>
              <a:rPr lang="pl-PL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programme</a:t>
            </a:r>
            <a:endParaRPr lang="pl-PL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2014 – 2016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67544" y="623731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>
                <a:solidFill>
                  <a:srgbClr val="6600CC"/>
                </a:solidFill>
              </a:rPr>
              <a:t>Participating</a:t>
            </a:r>
            <a:r>
              <a:rPr lang="pl-PL" sz="2000" b="1" dirty="0" smtClean="0">
                <a:solidFill>
                  <a:srgbClr val="6600CC"/>
                </a:solidFill>
              </a:rPr>
              <a:t> </a:t>
            </a:r>
            <a:r>
              <a:rPr lang="pl-PL" sz="2000" b="1" dirty="0" err="1" smtClean="0">
                <a:solidFill>
                  <a:srgbClr val="6600CC"/>
                </a:solidFill>
              </a:rPr>
              <a:t>countries</a:t>
            </a:r>
            <a:r>
              <a:rPr lang="pl-PL" sz="2000" b="1" dirty="0" smtClean="0">
                <a:solidFill>
                  <a:srgbClr val="6600CC"/>
                </a:solidFill>
              </a:rPr>
              <a:t>: Greece, </a:t>
            </a:r>
            <a:r>
              <a:rPr lang="pl-PL" sz="2000" b="1" dirty="0" err="1" smtClean="0">
                <a:solidFill>
                  <a:srgbClr val="6600CC"/>
                </a:solidFill>
              </a:rPr>
              <a:t>Sweden</a:t>
            </a:r>
            <a:r>
              <a:rPr lang="pl-PL" sz="2000" b="1" dirty="0" smtClean="0">
                <a:solidFill>
                  <a:srgbClr val="6600CC"/>
                </a:solidFill>
              </a:rPr>
              <a:t>, </a:t>
            </a:r>
            <a:r>
              <a:rPr lang="pl-PL" sz="2000" b="1" dirty="0" err="1" smtClean="0">
                <a:solidFill>
                  <a:srgbClr val="6600CC"/>
                </a:solidFill>
              </a:rPr>
              <a:t>Norway</a:t>
            </a:r>
            <a:r>
              <a:rPr lang="pl-PL" sz="2000" b="1" dirty="0" smtClean="0">
                <a:solidFill>
                  <a:srgbClr val="6600CC"/>
                </a:solidFill>
              </a:rPr>
              <a:t>, Austria, Poland</a:t>
            </a:r>
            <a:endParaRPr lang="pl-PL" sz="2000" b="1" dirty="0">
              <a:solidFill>
                <a:srgbClr val="6600CC"/>
              </a:solidFill>
            </a:endParaRPr>
          </a:p>
        </p:txBody>
      </p:sp>
      <p:pic>
        <p:nvPicPr>
          <p:cNvPr id="2050" name="Picture 2" descr="C:\Users\LO Grójec\Pictures\ERASMUS+ 2014-2016\SIFA LOGO\sifa logo - maly rozmi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016224" cy="1959757"/>
          </a:xfrm>
          <a:prstGeom prst="rect">
            <a:avLst/>
          </a:prstGeom>
          <a:noFill/>
        </p:spPr>
      </p:pic>
      <p:pic>
        <p:nvPicPr>
          <p:cNvPr id="2051" name="Picture 3" descr="C:\Users\LO Grójec\Pictures\ERASMUS+ 2014-2016\LOGO\EU flag-Erasmus+_vect_POS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42350"/>
            <a:ext cx="3482926" cy="993539"/>
          </a:xfrm>
          <a:prstGeom prst="rect">
            <a:avLst/>
          </a:prstGeom>
          <a:noFill/>
        </p:spPr>
      </p:pic>
      <p:pic>
        <p:nvPicPr>
          <p:cNvPr id="2052" name="Picture 4" descr="C:\Users\LO Grójec\Pictures\ERASMUS+ 2014-2016\ERASMUS+ TEAM\ERASMUS+ TEAM m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132856"/>
            <a:ext cx="6983324" cy="3240360"/>
          </a:xfrm>
          <a:prstGeom prst="rect">
            <a:avLst/>
          </a:prstGeom>
          <a:noFill/>
        </p:spPr>
      </p:pic>
      <p:pic>
        <p:nvPicPr>
          <p:cNvPr id="2053" name="Picture 5" descr="C:\Users\LO Grójec\Documents\ERASMUS+ 2014-2016\LOGO\LOGO suggestion POLAND 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085184"/>
            <a:ext cx="4183757" cy="11738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323850" y="476250"/>
            <a:ext cx="18415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pl-PL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475656" y="620688"/>
            <a:ext cx="6222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WSPÓŁPRACA MIĘDZY PARTNERAMI</a:t>
            </a:r>
            <a:endParaRPr lang="pl-PL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7" name="Picture 2" descr="C:\Users\LO Grójec\Pictures\ERASMUS+ 2014-2016\LOGO\EU flag-Erasmus+_vect_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6030398"/>
            <a:ext cx="2602087" cy="579373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259632" y="129115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Strona internetowa projektu: sifaplus.eu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2" y="1869194"/>
            <a:ext cx="7401309" cy="4161204"/>
          </a:xfrm>
          <a:prstGeom prst="rect">
            <a:avLst/>
          </a:prstGeom>
        </p:spPr>
      </p:pic>
      <p:pic>
        <p:nvPicPr>
          <p:cNvPr id="8" name="Picture 4" descr="C:\Users\LO Grójec\Pictures\COMENIUS 2013-2015\LOGO COMENIUS\FR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6157911"/>
            <a:ext cx="1227070" cy="456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0305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ERASMUS+ </a:t>
            </a:r>
            <a:r>
              <a:rPr lang="pl-PL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programme</a:t>
            </a:r>
            <a:endParaRPr lang="pl-PL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2014 – 2016</a:t>
            </a:r>
          </a:p>
        </p:txBody>
      </p:sp>
      <p:pic>
        <p:nvPicPr>
          <p:cNvPr id="2050" name="Picture 2" descr="C:\Users\LO Grójec\Pictures\ERASMUS+ 2014-2016\SIFA LOGO\sifa logo - maly rozmi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016224" cy="1959757"/>
          </a:xfrm>
          <a:prstGeom prst="rect">
            <a:avLst/>
          </a:prstGeom>
          <a:noFill/>
        </p:spPr>
      </p:pic>
      <p:pic>
        <p:nvPicPr>
          <p:cNvPr id="2051" name="Picture 3" descr="C:\Users\LO Grójec\Pictures\ERASMUS+ 2014-2016\LOGO\EU flag-Erasmus+_vect_POS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42350"/>
            <a:ext cx="3482926" cy="993539"/>
          </a:xfrm>
          <a:prstGeom prst="rect">
            <a:avLst/>
          </a:prstGeom>
          <a:noFill/>
        </p:spPr>
      </p:pic>
      <p:pic>
        <p:nvPicPr>
          <p:cNvPr id="2053" name="Picture 5" descr="C:\Users\LO Grójec\Documents\ERASMUS+ 2014-2016\LOGO\LOGO suggestion POLAND 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789040"/>
            <a:ext cx="2239541" cy="895700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467544" y="57332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FF0000"/>
                </a:solidFill>
              </a:rPr>
              <a:t>http://safeinternetforall.pbworks.com</a:t>
            </a:r>
            <a:endParaRPr lang="pl-PL" sz="3600" dirty="0">
              <a:solidFill>
                <a:srgbClr val="FF0000"/>
              </a:solidFill>
            </a:endParaRPr>
          </a:p>
        </p:txBody>
      </p:sp>
      <p:pic>
        <p:nvPicPr>
          <p:cNvPr id="26626" name="Picture 2" descr="C:\Users\LO Grójec\Documents\ERASMUS+ 2014-2016\PREZENTACJA DLA RODZICOW\HISTORYPROJECT PBWORKS PI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2132856"/>
            <a:ext cx="6305490" cy="3545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429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ERASMUS+ </a:t>
            </a:r>
            <a:r>
              <a:rPr lang="pl-PL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programme</a:t>
            </a:r>
            <a:endParaRPr lang="pl-PL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2014 – 2016</a:t>
            </a:r>
          </a:p>
        </p:txBody>
      </p:sp>
      <p:pic>
        <p:nvPicPr>
          <p:cNvPr id="2050" name="Picture 2" descr="C:\Users\LO Grójec\Pictures\ERASMUS+ 2014-2016\SIFA LOGO\sifa logo - maly rozmi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016224" cy="1959757"/>
          </a:xfrm>
          <a:prstGeom prst="rect">
            <a:avLst/>
          </a:prstGeom>
          <a:noFill/>
        </p:spPr>
      </p:pic>
      <p:pic>
        <p:nvPicPr>
          <p:cNvPr id="2051" name="Picture 3" descr="C:\Users\LO Grójec\Pictures\ERASMUS+ 2014-2016\LOGO\EU flag-Erasmus+_vect_POS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42350"/>
            <a:ext cx="3482926" cy="993539"/>
          </a:xfrm>
          <a:prstGeom prst="rect">
            <a:avLst/>
          </a:prstGeom>
          <a:noFill/>
        </p:spPr>
      </p:pic>
      <p:pic>
        <p:nvPicPr>
          <p:cNvPr id="2053" name="Picture 5" descr="C:\Users\LO Grójec\Documents\ERASMUS+ 2014-2016\LOGO\LOGO suggestion POLAND 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789040"/>
            <a:ext cx="2239541" cy="895700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467544" y="57332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FF0000"/>
                </a:solidFill>
              </a:rPr>
              <a:t>http://logrojecerasmus.pbworks.com</a:t>
            </a:r>
            <a:endParaRPr lang="pl-PL" sz="3600" dirty="0">
              <a:solidFill>
                <a:srgbClr val="FF0000"/>
              </a:solidFill>
            </a:endParaRPr>
          </a:p>
        </p:txBody>
      </p:sp>
      <p:pic>
        <p:nvPicPr>
          <p:cNvPr id="25602" name="Picture 2" descr="C:\Users\LO Grójec\Documents\ERASMUS+ 2014-2016\PREZENTACJA DLA RODZICOW\LOSIFA  PBWORKS PI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060848"/>
            <a:ext cx="6289551" cy="3536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2918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515</Words>
  <Application>Microsoft Office PowerPoint</Application>
  <PresentationFormat>Pokaz na ekranie (4:3)</PresentationFormat>
  <Paragraphs>104</Paragraphs>
  <Slides>21</Slides>
  <Notes>10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  <vt:variant>
        <vt:lpstr>Pokazy niestandardowe</vt:lpstr>
      </vt:variant>
      <vt:variant>
        <vt:i4>1</vt:i4>
      </vt:variant>
    </vt:vector>
  </HeadingPairs>
  <TitlesOfParts>
    <vt:vector size="26" baseType="lpstr">
      <vt:lpstr>Arial</vt:lpstr>
      <vt:lpstr>Calibri</vt:lpstr>
      <vt:lpstr>Monotype Corsiva</vt:lpstr>
      <vt:lpstr>Motyw pakietu Office</vt:lpstr>
      <vt:lpstr>L.O. im. P.Skargi w Grójcu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Pokaz niestandardowy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Cheetos</dc:creator>
  <cp:lastModifiedBy>PAWEŁ POŚNIK</cp:lastModifiedBy>
  <cp:revision>283</cp:revision>
  <dcterms:created xsi:type="dcterms:W3CDTF">2009-10-26T22:17:20Z</dcterms:created>
  <dcterms:modified xsi:type="dcterms:W3CDTF">2015-12-06T23:23:44Z</dcterms:modified>
</cp:coreProperties>
</file>