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58" r:id="rId5"/>
    <p:sldId id="259" r:id="rId6"/>
    <p:sldId id="260" r:id="rId7"/>
    <p:sldId id="267" r:id="rId8"/>
    <p:sldId id="263" r:id="rId9"/>
    <p:sldId id="262" r:id="rId10"/>
    <p:sldId id="264" r:id="rId11"/>
    <p:sldId id="265" r:id="rId12"/>
    <p:sldId id="277" r:id="rId13"/>
    <p:sldId id="270" r:id="rId14"/>
    <p:sldId id="271" r:id="rId15"/>
    <p:sldId id="272" r:id="rId16"/>
    <p:sldId id="273" r:id="rId17"/>
    <p:sldId id="276" r:id="rId18"/>
    <p:sldId id="275" r:id="rId19"/>
    <p:sldId id="278" r:id="rId20"/>
    <p:sldId id="279" r:id="rId21"/>
    <p:sldId id="274" r:id="rId22"/>
    <p:sldId id="268" r:id="rId23"/>
    <p:sldId id="269" r:id="rId24"/>
    <p:sldId id="266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554"/>
  </p:normalViewPr>
  <p:slideViewPr>
    <p:cSldViewPr snapToGrid="0" snapToObjects="1">
      <p:cViewPr varScale="1">
        <p:scale>
          <a:sx n="66" d="100"/>
          <a:sy n="66" d="100"/>
        </p:scale>
        <p:origin x="10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328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B6E27-52CD-4E44-A097-9C21C8FC3A3A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79593-5904-8949-A550-CC0D9974E3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89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79593-5904-8949-A550-CC0D9974E39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370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79593-5904-8949-A550-CC0D9974E39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09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293838"/>
      </p:ext>
    </p:extLst>
  </p:cSld>
  <p:clrMapOvr>
    <a:masterClrMapping/>
  </p:clrMapOvr>
  <p:transition spd="slow" advTm="6352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6457529"/>
      </p:ext>
    </p:extLst>
  </p:cSld>
  <p:clrMapOvr>
    <a:masterClrMapping/>
  </p:clrMapOvr>
  <p:transition spd="slow" advTm="6352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287709"/>
      </p:ext>
    </p:extLst>
  </p:cSld>
  <p:clrMapOvr>
    <a:masterClrMapping/>
  </p:clrMapOvr>
  <p:transition spd="slow" advTm="6352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1367499"/>
      </p:ext>
    </p:extLst>
  </p:cSld>
  <p:clrMapOvr>
    <a:masterClrMapping/>
  </p:clrMapOvr>
  <p:transition spd="slow" advTm="6352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681482"/>
      </p:ext>
    </p:extLst>
  </p:cSld>
  <p:clrMapOvr>
    <a:masterClrMapping/>
  </p:clrMapOvr>
  <p:transition spd="slow" advTm="6352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00676"/>
      </p:ext>
    </p:extLst>
  </p:cSld>
  <p:clrMapOvr>
    <a:masterClrMapping/>
  </p:clrMapOvr>
  <p:transition spd="slow" advTm="6352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7327348"/>
      </p:ext>
    </p:extLst>
  </p:cSld>
  <p:clrMapOvr>
    <a:masterClrMapping/>
  </p:clrMapOvr>
  <p:transition spd="slow" advTm="6352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63645"/>
      </p:ext>
    </p:extLst>
  </p:cSld>
  <p:clrMapOvr>
    <a:masterClrMapping/>
  </p:clrMapOvr>
  <p:transition spd="slow" advTm="6352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678740"/>
      </p:ext>
    </p:extLst>
  </p:cSld>
  <p:clrMapOvr>
    <a:masterClrMapping/>
  </p:clrMapOvr>
  <p:transition spd="slow" advTm="6352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5133332"/>
      </p:ext>
    </p:extLst>
  </p:cSld>
  <p:clrMapOvr>
    <a:masterClrMapping/>
  </p:clrMapOvr>
  <p:transition spd="slow" advTm="6352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3268088"/>
      </p:ext>
    </p:extLst>
  </p:cSld>
  <p:clrMapOvr>
    <a:masterClrMapping/>
  </p:clrMapOvr>
  <p:transition spd="slow" advTm="6352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39FD1-73E6-A543-AA0E-3A32BEC3FD52}" type="datetimeFigureOut">
              <a:rPr lang="nb-NO" smtClean="0"/>
              <a:t>21.04.2016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0FD8-0505-D94A-B71C-B3A3B99ECC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17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6352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o.wikipedia.org/wiki/Bergen" TargetMode="External"/><Relationship Id="rId3" Type="http://schemas.openxmlformats.org/officeDocument/2006/relationships/hyperlink" Target="https://no.wikipedia.org/wiki/Kygo" TargetMode="External"/><Relationship Id="rId7" Type="http://schemas.openxmlformats.org/officeDocument/2006/relationships/hyperlink" Target="http://www.ba.no/var/den-forste-regnrekorden-for-2015-er-i-boks/s/5-8-236439" TargetMode="External"/><Relationship Id="rId2" Type="http://schemas.openxmlformats.org/officeDocument/2006/relationships/hyperlink" Target="http://www.factslides.com/s-Norwa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o.wikipedia.org/wiki/Os%C3%B8yro" TargetMode="External"/><Relationship Id="rId5" Type="http://schemas.openxmlformats.org/officeDocument/2006/relationships/hyperlink" Target="http://www.visitnorway.no/" TargetMode="External"/><Relationship Id="rId4" Type="http://schemas.openxmlformats.org/officeDocument/2006/relationships/hyperlink" Target="https://no.wikipedia.org/wiki/Aurora_Aksnes" TargetMode="External"/><Relationship Id="rId9" Type="http://schemas.openxmlformats.org/officeDocument/2006/relationships/hyperlink" Target="https://commons.wikimedia.org/wiki/File:Fl%C3%B8yen_view_on_Bergen_edit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o.wikipedia.org/wiki/Nikolaikirkeallmenningen_(Bergen)" TargetMode="External"/><Relationship Id="rId2" Type="http://schemas.openxmlformats.org/officeDocument/2006/relationships/hyperlink" Target="https://commons.wikimedia.org/wiki/File:Fl%C3%B8yen_view_on_Bergen_edit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69" y="-89210"/>
            <a:ext cx="12455338" cy="694721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385476" y="0"/>
            <a:ext cx="9144000" cy="2387600"/>
          </a:xfrm>
        </p:spPr>
        <p:txBody>
          <a:bodyPr>
            <a:noAutofit/>
          </a:bodyPr>
          <a:lstStyle/>
          <a:p>
            <a:r>
              <a:rPr lang="nb-NO" sz="13800" dirty="0" smtClean="0"/>
              <a:t>NORWAY</a:t>
            </a:r>
            <a:endParaRPr lang="nb-NO" sz="138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397405" y="4438379"/>
            <a:ext cx="9144000" cy="1655762"/>
          </a:xfrm>
        </p:spPr>
        <p:txBody>
          <a:bodyPr/>
          <a:lstStyle/>
          <a:p>
            <a:r>
              <a:rPr lang="nb-NO" dirty="0" smtClean="0"/>
              <a:t>-AMALIE, BJØRNAR, JULIE &amp; ERIK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5431059"/>
      </p:ext>
    </p:extLst>
  </p:cSld>
  <p:clrMapOvr>
    <a:masterClrMapping/>
  </p:clrMapOvr>
  <p:transition spd="slow" advTm="4284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BERGEN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6603" y="1825625"/>
            <a:ext cx="556942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TOWN OF RAIN</a:t>
            </a:r>
          </a:p>
          <a:p>
            <a:pPr marL="0" indent="0">
              <a:buNone/>
            </a:pPr>
            <a:r>
              <a:rPr lang="en-GB" dirty="0"/>
              <a:t>BERGEN IS NORWAY`S SECOND LARGEST CITY WITH AN AREA OF 445.19KM² </a:t>
            </a:r>
          </a:p>
          <a:p>
            <a:pPr marL="0" indent="0">
              <a:buNone/>
            </a:pPr>
            <a:r>
              <a:rPr lang="en-GB" dirty="0" smtClean="0"/>
              <a:t>THERE ARE 275,112 </a:t>
            </a:r>
            <a:r>
              <a:rPr lang="en-GB" dirty="0"/>
              <a:t>RESIDENTS IN BERGEN</a:t>
            </a:r>
          </a:p>
          <a:p>
            <a:pPr marL="0" indent="0">
              <a:buNone/>
            </a:pPr>
            <a:r>
              <a:rPr lang="en-GB" dirty="0"/>
              <a:t>SOME OF THE MAIN ATTRACTIONS IN BERGEN ARE </a:t>
            </a:r>
            <a:r>
              <a:rPr lang="en-GB" dirty="0" smtClean="0"/>
              <a:t>BRYGGEN AND FLØYEN, WHICH </a:t>
            </a:r>
            <a:r>
              <a:rPr lang="en-GB" dirty="0"/>
              <a:t>IS ONE OF THE SEVEN MOUNTAINS SURROUNDING BERGEN</a:t>
            </a:r>
          </a:p>
          <a:p>
            <a:pPr marL="0" indent="0">
              <a:buNone/>
            </a:pPr>
            <a:r>
              <a:rPr lang="en-GB" dirty="0"/>
              <a:t>BERGEN ALSO GOT </a:t>
            </a:r>
            <a:r>
              <a:rPr lang="en-GB" dirty="0" smtClean="0"/>
              <a:t>A NEW </a:t>
            </a:r>
            <a:r>
              <a:rPr lang="en-GB" dirty="0"/>
              <a:t>RAIN RECORD </a:t>
            </a:r>
            <a:r>
              <a:rPr lang="en-GB" dirty="0" smtClean="0"/>
              <a:t>IN 2015; IT RAINED 276 </a:t>
            </a:r>
            <a:r>
              <a:rPr lang="en-GB" dirty="0"/>
              <a:t>DAYS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innhold 4" descr="https://upload.wikimedia.org/wikipedia/commons/b/b8/Bergen_by_night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32" y="177615"/>
            <a:ext cx="5181600" cy="329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https://upload.wikimedia.org/wikipedia/commons/d/d8/Fl%C3%B8yen_view_on_Bergen_edi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32" y="3661145"/>
            <a:ext cx="5471160" cy="3020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247513"/>
      </p:ext>
    </p:extLst>
  </p:cSld>
  <p:clrMapOvr>
    <a:masterClrMapping/>
  </p:clrMapOvr>
  <p:transition spd="slow" advTm="39405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NORWAY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1" y="1825625"/>
            <a:ext cx="6162206" cy="487497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NORWAY IS A SCANDINAVIAN COUNTRY FAMOUS FOR THE SPECTACULAR MOUNTAIS, GLACIERS AND DEEP COASTAL FJORDS</a:t>
            </a:r>
          </a:p>
          <a:p>
            <a:r>
              <a:rPr lang="en-GB" dirty="0" smtClean="0"/>
              <a:t>NORWAY IS ALSO KNOWN FOR FISHING, HIKING AND SKIING</a:t>
            </a:r>
          </a:p>
          <a:p>
            <a:r>
              <a:rPr lang="en-GB" dirty="0" smtClean="0"/>
              <a:t>CAPITAL: OSLO</a:t>
            </a:r>
          </a:p>
          <a:p>
            <a:r>
              <a:rPr lang="en-GB" dirty="0" smtClean="0"/>
              <a:t>POPULATION: 5.084 MILLION (2013) WORLD BANK</a:t>
            </a:r>
          </a:p>
          <a:p>
            <a:r>
              <a:rPr lang="en-GB" dirty="0" smtClean="0"/>
              <a:t>CURRENCY: NORWEGIAN KRONE</a:t>
            </a:r>
          </a:p>
          <a:p>
            <a:r>
              <a:rPr lang="en-GB" dirty="0" smtClean="0"/>
              <a:t>OFFICIAL LANGUAGES: NORWEGIAN</a:t>
            </a:r>
          </a:p>
          <a:p>
            <a:r>
              <a:rPr lang="en-GB" dirty="0" smtClean="0"/>
              <a:t>NEIGHBOURING COUNTRIES: SWEDEN, RUSSIA, FINLAND</a:t>
            </a:r>
          </a:p>
          <a:p>
            <a:r>
              <a:rPr lang="en-GB" dirty="0" smtClean="0"/>
              <a:t>NORWAY WAS RANKED THE WORLD #1 COUNTRY IN THE 2015 PROSPERITY INDEX FOR WEALTH AND WELL-BEING</a:t>
            </a:r>
          </a:p>
          <a:p>
            <a:endParaRPr lang="nb-NO" dirty="0"/>
          </a:p>
        </p:txBody>
      </p:sp>
      <p:pic>
        <p:nvPicPr>
          <p:cNvPr id="4" name="Bilde 3" descr="https://upload.wikimedia.org/wikipedia/commons/f/fa/Geiranger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72" y="117684"/>
            <a:ext cx="4189501" cy="281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 descr="https://upload.wikimedia.org/wikipedia/commons/4/42/Preikestolen_Pulpit_Rock_Lysefjord_Norwa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39054"/>
            <a:ext cx="3311077" cy="215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https://upload.wikimedia.org/wikipedia/commons/1/1f/Reindeer_in_Norway_-Rekvika_-Troms_-_Norway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46" y="4701939"/>
            <a:ext cx="4413354" cy="2156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38512"/>
      </p:ext>
    </p:extLst>
  </p:cSld>
  <p:clrMapOvr>
    <a:masterClrMapping/>
  </p:clrMapOvr>
  <p:transition spd="slow" advTm="58148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7200" b="1" dirty="0" smtClean="0"/>
              <a:t>FUN FACTS ABOUT NORWAY</a:t>
            </a:r>
            <a:endParaRPr lang="en-GB" sz="7200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2267" y="1690688"/>
            <a:ext cx="6936077" cy="5045997"/>
          </a:xfrm>
          <a:prstGeom prst="rect">
            <a:avLst/>
          </a:prstGeom>
        </p:spPr>
      </p:pic>
      <p:pic>
        <p:nvPicPr>
          <p:cNvPr id="4" name="Cartoon-On-On-feat.-Daniel-Levi-NCS-Relea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34" y="6017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9826"/>
      </p:ext>
    </p:extLst>
  </p:cSld>
  <p:clrMapOvr>
    <a:masterClrMapping/>
  </p:clrMapOvr>
  <p:transition spd="slow" advTm="10471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3159"/>
      </p:ext>
    </p:extLst>
  </p:cSld>
  <p:clrMapOvr>
    <a:masterClrMapping/>
  </p:clrMapOvr>
  <p:transition spd="slow" advTm="1298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234758" cy="68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1803"/>
      </p:ext>
    </p:extLst>
  </p:cSld>
  <p:clrMapOvr>
    <a:masterClrMapping/>
  </p:clrMapOvr>
  <p:transition spd="slow" advTm="13422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55686"/>
      </p:ext>
    </p:extLst>
  </p:cSld>
  <p:clrMapOvr>
    <a:masterClrMapping/>
  </p:clrMapOvr>
  <p:transition spd="slow" advTm="11434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60307"/>
      </p:ext>
    </p:extLst>
  </p:cSld>
  <p:clrMapOvr>
    <a:masterClrMapping/>
  </p:clrMapOvr>
  <p:transition spd="slow" advTm="11917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38668"/>
      </p:ext>
    </p:extLst>
  </p:cSld>
  <p:clrMapOvr>
    <a:masterClrMapping/>
  </p:clrMapOvr>
  <p:transition spd="slow" advTm="1127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1391"/>
      </p:ext>
    </p:extLst>
  </p:cSld>
  <p:clrMapOvr>
    <a:masterClrMapping/>
  </p:clrMapOvr>
  <p:transition spd="slow" advTm="11988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011"/>
            <a:ext cx="10515600" cy="582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8416"/>
      </p:ext>
    </p:extLst>
  </p:cSld>
  <p:clrMapOvr>
    <a:masterClrMapping/>
  </p:clrMapOvr>
  <p:transition spd="slow" advTm="1109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39752"/>
            <a:ext cx="10515600" cy="1325563"/>
          </a:xfrm>
        </p:spPr>
        <p:txBody>
          <a:bodyPr>
            <a:normAutofit/>
          </a:bodyPr>
          <a:lstStyle/>
          <a:p>
            <a:r>
              <a:rPr lang="nb-NO" sz="7200" b="1" dirty="0" smtClean="0">
                <a:latin typeface="American Typewriter" charset="0"/>
                <a:ea typeface="American Typewriter" charset="0"/>
                <a:cs typeface="American Typewriter" charset="0"/>
              </a:rPr>
              <a:t>ABOUT US </a:t>
            </a:r>
            <a:endParaRPr lang="nb-NO" sz="7200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762001" y="2137858"/>
            <a:ext cx="5181600" cy="4351338"/>
          </a:xfrm>
        </p:spPr>
        <p:txBody>
          <a:bodyPr>
            <a:normAutofit/>
          </a:bodyPr>
          <a:lstStyle/>
          <a:p>
            <a:r>
              <a:rPr lang="nb-NO" sz="6600" dirty="0" smtClean="0"/>
              <a:t>AMALIE </a:t>
            </a:r>
          </a:p>
          <a:p>
            <a:r>
              <a:rPr lang="nb-NO" sz="6600" dirty="0" smtClean="0"/>
              <a:t>BJØRNAR </a:t>
            </a:r>
          </a:p>
          <a:p>
            <a:r>
              <a:rPr lang="nb-NO" sz="6600" dirty="0" smtClean="0"/>
              <a:t>JULIE </a:t>
            </a:r>
          </a:p>
          <a:p>
            <a:r>
              <a:rPr lang="nb-NO" sz="6600" dirty="0" smtClean="0"/>
              <a:t>ERIK </a:t>
            </a:r>
            <a:endParaRPr lang="nb-NO" sz="6600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9752"/>
            <a:ext cx="5181600" cy="3454400"/>
          </a:xfr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94152"/>
            <a:ext cx="5333999" cy="31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9463"/>
      </p:ext>
    </p:extLst>
  </p:cSld>
  <p:clrMapOvr>
    <a:masterClrMapping/>
  </p:clrMapOvr>
  <p:transition spd="slow" advTm="465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9928"/>
      </p:ext>
    </p:extLst>
  </p:cSld>
  <p:clrMapOvr>
    <a:masterClrMapping/>
  </p:clrMapOvr>
  <p:transition spd="slow" advTm="8691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2" y="-24052"/>
            <a:ext cx="12234758" cy="68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73479"/>
      </p:ext>
    </p:extLst>
  </p:cSld>
  <p:clrMapOvr>
    <a:masterClrMapping/>
  </p:clrMapOvr>
  <p:transition spd="slow" advTm="10475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SOURCES 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2877" y="1825624"/>
            <a:ext cx="10780923" cy="5032375"/>
          </a:xfrm>
        </p:spPr>
        <p:txBody>
          <a:bodyPr>
            <a:normAutofit/>
          </a:bodyPr>
          <a:lstStyle/>
          <a:p>
            <a:r>
              <a:rPr lang="nb-NO" dirty="0">
                <a:hlinkClick r:id="rId2"/>
              </a:rPr>
              <a:t>http://</a:t>
            </a:r>
            <a:r>
              <a:rPr lang="nb-NO" dirty="0" smtClean="0">
                <a:hlinkClick r:id="rId2"/>
              </a:rPr>
              <a:t>www.factslides.com/s-Norway</a:t>
            </a:r>
            <a:endParaRPr lang="nb-NO" dirty="0" smtClean="0"/>
          </a:p>
          <a:p>
            <a:r>
              <a:rPr lang="nb-NO" dirty="0">
                <a:hlinkClick r:id="rId3"/>
              </a:rPr>
              <a:t>https://</a:t>
            </a:r>
            <a:r>
              <a:rPr lang="nb-NO" dirty="0" smtClean="0">
                <a:hlinkClick r:id="rId3"/>
              </a:rPr>
              <a:t>no.wikipedia.org/wiki/Kygo</a:t>
            </a:r>
            <a:endParaRPr lang="nb-NO" dirty="0" smtClean="0"/>
          </a:p>
          <a:p>
            <a:r>
              <a:rPr lang="nb-NO" dirty="0">
                <a:hlinkClick r:id="rId4"/>
              </a:rPr>
              <a:t>https://</a:t>
            </a:r>
            <a:r>
              <a:rPr lang="nb-NO" dirty="0" smtClean="0">
                <a:hlinkClick r:id="rId4"/>
              </a:rPr>
              <a:t>no.wikipedia.org/wiki/Aurora_Aksnes</a:t>
            </a:r>
            <a:endParaRPr lang="nb-NO" dirty="0" smtClean="0"/>
          </a:p>
          <a:p>
            <a:r>
              <a:rPr lang="nb-NO" dirty="0">
                <a:hlinkClick r:id="rId5"/>
              </a:rPr>
              <a:t>http://www.visitnorway.no</a:t>
            </a:r>
            <a:r>
              <a:rPr lang="nb-NO" dirty="0" smtClean="0">
                <a:hlinkClick r:id="rId5"/>
              </a:rPr>
              <a:t>/</a:t>
            </a:r>
            <a:endParaRPr lang="nb-NO" dirty="0" smtClean="0"/>
          </a:p>
          <a:p>
            <a:r>
              <a:rPr lang="nb-NO" dirty="0">
                <a:hlinkClick r:id="rId6"/>
              </a:rPr>
              <a:t>https://</a:t>
            </a:r>
            <a:r>
              <a:rPr lang="nb-NO" dirty="0" smtClean="0">
                <a:hlinkClick r:id="rId6"/>
              </a:rPr>
              <a:t>no.wikipedia.org/wiki/Os%C3%B8yro</a:t>
            </a:r>
            <a:endParaRPr lang="nb-NO" dirty="0" smtClean="0"/>
          </a:p>
          <a:p>
            <a:r>
              <a:rPr lang="nb-NO" dirty="0">
                <a:hlinkClick r:id="rId7"/>
              </a:rPr>
              <a:t>http://</a:t>
            </a:r>
            <a:r>
              <a:rPr lang="nb-NO" dirty="0" smtClean="0">
                <a:hlinkClick r:id="rId7"/>
              </a:rPr>
              <a:t>www.ba.no/var/den-forste-regnrekorden-for-2015-er-i-boks/s/5-8-236439</a:t>
            </a:r>
            <a:endParaRPr lang="nb-NO" dirty="0" smtClean="0"/>
          </a:p>
          <a:p>
            <a:r>
              <a:rPr lang="nb-NO" dirty="0" smtClean="0">
                <a:hlinkClick r:id="rId8"/>
              </a:rPr>
              <a:t>https</a:t>
            </a:r>
            <a:r>
              <a:rPr lang="nb-NO" dirty="0">
                <a:hlinkClick r:id="rId8"/>
              </a:rPr>
              <a:t>://</a:t>
            </a:r>
            <a:r>
              <a:rPr lang="nb-NO" dirty="0" smtClean="0">
                <a:hlinkClick r:id="rId8"/>
              </a:rPr>
              <a:t>no.wikipedia.org/wiki/Bergen</a:t>
            </a:r>
            <a:r>
              <a:rPr lang="nb-NO" dirty="0" smtClean="0"/>
              <a:t> </a:t>
            </a:r>
          </a:p>
          <a:p>
            <a:r>
              <a:rPr lang="nb-NO" dirty="0">
                <a:hlinkClick r:id="rId9"/>
              </a:rPr>
              <a:t>https://</a:t>
            </a:r>
            <a:r>
              <a:rPr lang="nb-NO" dirty="0" smtClean="0">
                <a:hlinkClick r:id="rId9"/>
              </a:rPr>
              <a:t>commons.wikimedia.org/wiki/File:Fl%C3%B8yen_view_on_Bergen_edit.jpg</a:t>
            </a: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0878384"/>
      </p:ext>
    </p:extLst>
  </p:cSld>
  <p:clrMapOvr>
    <a:masterClrMapping/>
  </p:clrMapOvr>
  <p:transition spd="slow" advTm="6104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SOURCES</a:t>
            </a:r>
            <a:endParaRPr lang="en-GB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commons.wikimedia.org/wiki/File:Fl%C3%B8yen_view_on_Bergen_edit.jpg</a:t>
            </a:r>
            <a:endParaRPr lang="en-GB" dirty="0" smtClean="0"/>
          </a:p>
          <a:p>
            <a:r>
              <a:rPr lang="en-GB" dirty="0">
                <a:hlinkClick r:id="rId3"/>
              </a:rPr>
              <a:t>https://no.wikipedia.org/wiki/Nikolaikirkeallmenningen_(Bergen</a:t>
            </a:r>
            <a:r>
              <a:rPr lang="en-GB" dirty="0" smtClean="0">
                <a:hlinkClick r:id="rId3"/>
              </a:rPr>
              <a:t>)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36530"/>
      </p:ext>
    </p:extLst>
  </p:cSld>
  <p:clrMapOvr>
    <a:masterClrMapping/>
  </p:clrMapOvr>
  <p:transition spd="slow" advTm="6108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smtClean="0">
                <a:latin typeface="American Typewriter" charset="0"/>
                <a:ea typeface="American Typewriter" charset="0"/>
                <a:cs typeface="American Typewriter" charset="0"/>
              </a:rPr>
              <a:t>THANK YOU </a:t>
            </a:r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FOR </a:t>
            </a:r>
            <a:b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YOUR ATTENTION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74" y="1825624"/>
            <a:ext cx="7185929" cy="4790619"/>
          </a:xfrm>
        </p:spPr>
      </p:pic>
    </p:spTree>
    <p:extLst>
      <p:ext uri="{BB962C8B-B14F-4D97-AF65-F5344CB8AC3E}">
        <p14:creationId xmlns:p14="http://schemas.microsoft.com/office/powerpoint/2010/main" val="1337821356"/>
      </p:ext>
    </p:extLst>
  </p:cSld>
  <p:clrMapOvr>
    <a:masterClrMapping/>
  </p:clrMapOvr>
  <p:transition spd="slow" advTm="6093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AMALIE VATLE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nb-NO" sz="3000" dirty="0" smtClean="0"/>
              <a:t>I AM SIXTEEN YEARS OLD, AND I GO TO OS VGS ( UPPER SECONDERY SCHOOL), SALE AND SERVICE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ON MY SPARETIME, I ENJOY PLAYING FOOTBALL, WORKING OUT AND HANGING WITH MY FRIENDS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I ALSO LOVE MAKEUP AND TRAVELLING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8" y="365126"/>
            <a:ext cx="3313647" cy="5901860"/>
          </a:xfrm>
        </p:spPr>
      </p:pic>
    </p:spTree>
    <p:extLst>
      <p:ext uri="{BB962C8B-B14F-4D97-AF65-F5344CB8AC3E}">
        <p14:creationId xmlns:p14="http://schemas.microsoft.com/office/powerpoint/2010/main" val="1095162066"/>
      </p:ext>
    </p:extLst>
  </p:cSld>
  <p:clrMapOvr>
    <a:masterClrMapping/>
  </p:clrMapOvr>
  <p:transition spd="slow" advTm="3031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BJØRNAR RUSÅS 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914400" y="1814474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§"/>
            </a:pPr>
            <a:r>
              <a:rPr lang="nb-NO" sz="3200" dirty="0" smtClean="0"/>
              <a:t>I AM SEVENTEEN YEARS OLD, AND I GO TO OS VGS (UPPER SECONDERY SCHOOL), ELECTRONICS</a:t>
            </a:r>
          </a:p>
          <a:p>
            <a:pPr>
              <a:buFont typeface="Wingdings" charset="2"/>
              <a:buChar char="§"/>
            </a:pPr>
            <a:r>
              <a:rPr lang="nb-NO" sz="3200" dirty="0" smtClean="0"/>
              <a:t>ON MY SPARETIME I AM SPENDING MOST OF MY TIME PLAYING FOOTBALL WITH MY TEAM AND MY FRIENDS</a:t>
            </a:r>
          </a:p>
          <a:p>
            <a:pPr>
              <a:buFont typeface="Wingdings" charset="2"/>
              <a:buChar char="§"/>
            </a:pPr>
            <a:r>
              <a:rPr lang="nb-NO" sz="3200" dirty="0" smtClean="0"/>
              <a:t>I ALSO LIKE TO GO FISHING, CROSS-COUNTRY SKIING AND HANGING OUT WITH FRIENDS</a:t>
            </a:r>
          </a:p>
          <a:p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94" y="1027906"/>
            <a:ext cx="4256006" cy="5674676"/>
          </a:xfrm>
        </p:spPr>
      </p:pic>
    </p:spTree>
    <p:extLst>
      <p:ext uri="{BB962C8B-B14F-4D97-AF65-F5344CB8AC3E}">
        <p14:creationId xmlns:p14="http://schemas.microsoft.com/office/powerpoint/2010/main" val="1494915602"/>
      </p:ext>
    </p:extLst>
  </p:cSld>
  <p:clrMapOvr>
    <a:masterClrMapping/>
  </p:clrMapOvr>
  <p:transition spd="slow" advTm="3024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JULIE HAVSGÅRD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1278" y="1690688"/>
            <a:ext cx="5733585" cy="435133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nb-NO" sz="3000" dirty="0" smtClean="0"/>
              <a:t>I AM SEVENTEEN YEARS OLD, AND I GO TO OS VGS (UPPER SECONDERY SCHOOL) STUDYING PARAMEDICS 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ON MY SPARETIME, I ENJOY WORKING OUT AND BEING WITH FRIENDS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I LOVE TRAVELLING AND BEING ON THE SEA WITH BOATS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I ALSO ENJOY COOKING, DANCING AND MOUNTAIN- CLIMBING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85" y="805792"/>
            <a:ext cx="5058937" cy="50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8270"/>
      </p:ext>
    </p:extLst>
  </p:cSld>
  <p:clrMapOvr>
    <a:masterClrMapping/>
  </p:clrMapOvr>
  <p:transition spd="slow" advTm="31138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73" y="0"/>
            <a:ext cx="10515600" cy="1325563"/>
          </a:xfrm>
        </p:spPr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ERIK HOFLANDSDAL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nb-NO" sz="3000" dirty="0" smtClean="0"/>
              <a:t>I AM SIXTEEN YEARS OLD, AND I GO TO OS VGS (UPPER SECONDERY SCHOOL) 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ON MY SPARETIME I LIKE SKIING AND TRAVELLING</a:t>
            </a:r>
          </a:p>
          <a:p>
            <a:pPr>
              <a:buFont typeface="Wingdings" charset="2"/>
              <a:buChar char="§"/>
            </a:pPr>
            <a:r>
              <a:rPr lang="nb-NO" sz="3000" dirty="0" smtClean="0"/>
              <a:t>I ALSO LIKE WATER SPORTS AND LONGBOARDING</a:t>
            </a:r>
            <a:endParaRPr lang="nb-NO" sz="3000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75" y="870278"/>
            <a:ext cx="4222552" cy="5630070"/>
          </a:xfrm>
        </p:spPr>
      </p:pic>
    </p:spTree>
    <p:extLst>
      <p:ext uri="{BB962C8B-B14F-4D97-AF65-F5344CB8AC3E}">
        <p14:creationId xmlns:p14="http://schemas.microsoft.com/office/powerpoint/2010/main" val="729331825"/>
      </p:ext>
    </p:extLst>
  </p:cSld>
  <p:clrMapOvr>
    <a:masterClrMapping/>
  </p:clrMapOvr>
  <p:transition spd="slow" advTm="32715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American Typewriter" charset="0"/>
                <a:ea typeface="American Typewriter" charset="0"/>
                <a:cs typeface="American Typewriter" charset="0"/>
              </a:rPr>
              <a:t>OS VGS </a:t>
            </a:r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/>
            </a:r>
            <a:b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( </a:t>
            </a:r>
            <a:r>
              <a:rPr lang="nb-NO" b="1" dirty="0">
                <a:latin typeface="American Typewriter" charset="0"/>
                <a:ea typeface="American Typewriter" charset="0"/>
                <a:cs typeface="American Typewriter" charset="0"/>
              </a:rPr>
              <a:t>UPPER SECONDERY SCHOOL)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LOCATED BEAUTIFULLY BY ULVENVATNET BY OS COMMUNE</a:t>
            </a:r>
          </a:p>
          <a:p>
            <a:r>
              <a:rPr lang="en-GB" dirty="0"/>
              <a:t>30 KM SOUTH OF BERGEN</a:t>
            </a:r>
          </a:p>
          <a:p>
            <a:r>
              <a:rPr lang="en-GB" dirty="0"/>
              <a:t>FOUNDED IN 1981 AS OS YRKESSKOLE</a:t>
            </a:r>
          </a:p>
          <a:p>
            <a:r>
              <a:rPr lang="en-GB" dirty="0"/>
              <a:t>30 DIFFERENT CLASSES AND 480 STUDENTS</a:t>
            </a:r>
          </a:p>
          <a:p>
            <a:r>
              <a:rPr lang="en-GB" dirty="0"/>
              <a:t>APPLICANTS FROM THE ENTIRE COUNTRY</a:t>
            </a:r>
          </a:p>
          <a:p>
            <a:r>
              <a:rPr lang="en-GB" dirty="0"/>
              <a:t>OS VIDEREGÅENDE OFFERS SIX DIFFERENT EDUCATION PROGRAMMES; ELECTRONICS, HEALTH AND SOCIAL CARE, BUILDING AND CONSTRUCTION, TECHNICAL AND INDUSTRIAL PRODUCTION AND SERVICE AND TRANSPORT </a:t>
            </a:r>
          </a:p>
          <a:p>
            <a:r>
              <a:rPr lang="en-GB" dirty="0"/>
              <a:t>ALL OF OUR COURSES MAKE YOU ABLE TO APPLY FOR A TWO YEAR APPRENTICESHIP WITH A COMPANY. AFTER FINISHING THE APPRENTICESHIP, YOU ARE ELIGIBLE TO TAKE A TEST AND GET A TRADE CERIFICATE.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453530"/>
      </p:ext>
    </p:extLst>
  </p:cSld>
  <p:clrMapOvr>
    <a:masterClrMapping/>
  </p:clrMapOvr>
  <p:transition spd="slow" advTm="6513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3246" y="90428"/>
            <a:ext cx="10515600" cy="1325563"/>
          </a:xfrm>
        </p:spPr>
        <p:txBody>
          <a:bodyPr/>
          <a:lstStyle/>
          <a:p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OS KOMMUNE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0197" y="1424745"/>
            <a:ext cx="4768056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POPULATION: 18 678 ( IN 2014)</a:t>
            </a:r>
          </a:p>
          <a:p>
            <a:r>
              <a:rPr lang="nb-NO" dirty="0" smtClean="0"/>
              <a:t>VILLAGE OUTSIDE OF BERGEN CITY</a:t>
            </a:r>
          </a:p>
          <a:p>
            <a:r>
              <a:rPr lang="nb-NO" dirty="0" smtClean="0"/>
              <a:t>WE HAVE A «FAMOUS» SWAN IN OS RIVER</a:t>
            </a:r>
            <a:endParaRPr lang="nb-NO" dirty="0"/>
          </a:p>
          <a:p>
            <a:r>
              <a:rPr lang="nb-NO" dirty="0" smtClean="0"/>
              <a:t>OLD MONASTERY FROM 1146</a:t>
            </a:r>
          </a:p>
          <a:p>
            <a:r>
              <a:rPr lang="nb-NO" dirty="0" smtClean="0"/>
              <a:t>THE NATIONAL BOAT IS FROM OUR VILLAGE AND IS IN OUR COMMUNE </a:t>
            </a:r>
            <a:r>
              <a:rPr lang="nb-NO" dirty="0"/>
              <a:t>W</a:t>
            </a:r>
            <a:r>
              <a:rPr lang="nb-NO" dirty="0" smtClean="0"/>
              <a:t>EAPON. </a:t>
            </a:r>
          </a:p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93" y="3550693"/>
            <a:ext cx="3603008" cy="330730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992" y="-2594"/>
            <a:ext cx="3603008" cy="360300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46" y="-2594"/>
            <a:ext cx="2917945" cy="327859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725" y="3275996"/>
            <a:ext cx="3571268" cy="23829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570" y="5460419"/>
            <a:ext cx="2619375" cy="174307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514" y="5358645"/>
            <a:ext cx="3611319" cy="203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2533"/>
      </p:ext>
    </p:extLst>
  </p:cSld>
  <p:clrMapOvr>
    <a:masterClrMapping/>
  </p:clrMapOvr>
  <p:transition spd="slow" advTm="53775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11157" y="-91783"/>
            <a:ext cx="10515600" cy="1325563"/>
          </a:xfrm>
        </p:spPr>
        <p:txBody>
          <a:bodyPr/>
          <a:lstStyle/>
          <a:p>
            <a:r>
              <a:rPr lang="nb-NO" b="1" dirty="0">
                <a:latin typeface="American Typewriter" charset="0"/>
                <a:ea typeface="American Typewriter" charset="0"/>
                <a:cs typeface="American Typewriter" charset="0"/>
              </a:rPr>
              <a:t>K</a:t>
            </a:r>
            <a:r>
              <a:rPr lang="nb-NO" b="1" dirty="0" smtClean="0">
                <a:latin typeface="American Typewriter" charset="0"/>
                <a:ea typeface="American Typewriter" charset="0"/>
                <a:cs typeface="American Typewriter" charset="0"/>
              </a:rPr>
              <a:t>YGO AND AURORA AKSNES </a:t>
            </a:r>
            <a:endParaRPr lang="nb-NO" b="1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196792" y="1202999"/>
            <a:ext cx="5181600" cy="4351338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KYRRE GØRVELL-DAHL, KNOWN AS KYGO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STARTED TO </a:t>
            </a:r>
            <a:r>
              <a:rPr lang="nn-NO" sz="8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PUBLISH </a:t>
            </a: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HIS MUSIC ON SOUNDCLOUD AND YOUTUBE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KYGO BEGIN TO REMIX OTHER FAMOUS ARTIST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HAS </a:t>
            </a:r>
            <a:r>
              <a:rPr lang="nn-NO" sz="8000" dirty="0" err="1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HAS</a:t>
            </a:r>
            <a:r>
              <a:rPr lang="nn-NO" sz="8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OWN HITS LIKE ”</a:t>
            </a:r>
            <a:r>
              <a:rPr lang="nn-NO" sz="8000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STOLE THE SHOW”, ”FIRESTONE”,” STAY” </a:t>
            </a: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AND SO ON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</a:t>
            </a:r>
            <a:r>
              <a:rPr lang="nn-NO" sz="8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UEST </a:t>
            </a: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AT </a:t>
            </a:r>
            <a:r>
              <a:rPr lang="nn-NO" sz="8000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ELLEN DEGENERES SHOW </a:t>
            </a: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AND </a:t>
            </a:r>
            <a:r>
              <a:rPr lang="nn-NO" sz="8000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JIMMY FALLON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8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OVER A BILLION STREAMS</a:t>
            </a:r>
            <a:endParaRPr lang="en-GB" sz="8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>
          <a:xfrm>
            <a:off x="5688599" y="1094927"/>
            <a:ext cx="5523518" cy="241659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2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NEW </a:t>
            </a:r>
            <a:r>
              <a:rPr lang="nn-NO" sz="2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UPCOMING MUSIC STAR FROM OUR VILLAGE IN NORWAY</a:t>
            </a:r>
            <a:endParaRPr lang="en-GB" sz="2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2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BIG SUCCSESS CONSIDERING HER AGE. 19 YEARS OLD</a:t>
            </a:r>
            <a:endParaRPr lang="en-GB" sz="2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2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HITS LIKE ”</a:t>
            </a:r>
            <a:r>
              <a:rPr lang="nn-NO" sz="2000" i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RUNNING WITH THE WOLVES”, ”RUNAWAY” AND ”HALF THE WORLD AWAY”</a:t>
            </a:r>
            <a:endParaRPr lang="en-GB" sz="2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n-NO" sz="2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</a:t>
            </a:r>
            <a:r>
              <a:rPr lang="nn-NO" sz="20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UEST </a:t>
            </a:r>
            <a:r>
              <a:rPr lang="nn-NO" sz="20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AT TONIGHT SHOW WITH JIMMY FALLON AND CONAN O`BRIEN</a:t>
            </a:r>
            <a:endParaRPr lang="en-GB" sz="2000" dirty="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nb-NO" sz="2000" dirty="0"/>
          </a:p>
        </p:txBody>
      </p:sp>
      <p:pic>
        <p:nvPicPr>
          <p:cNvPr id="11" name="Bilde 10" descr="https://c1.staticflickr.com/3/2913/14364568179_d9c26f4031_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4" y="4826833"/>
            <a:ext cx="3145529" cy="184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e 11" descr="https://upload.wikimedia.org/wikipedia/commons/1/19/Aurora-Aksnes-GreenManFestival-2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053" y="4428550"/>
            <a:ext cx="2365947" cy="24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e 12" descr="https://upload.wikimedia.org/wikipedia/commons/3/36/Kygoo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5554337"/>
            <a:ext cx="2160172" cy="210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e 13" descr="https://i.ytimg.com/vi/bxjzggW8Tgg/maxresdefaul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7" y="5554337"/>
            <a:ext cx="2557497" cy="1703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Rett linje 15"/>
          <p:cNvCxnSpPr/>
          <p:nvPr/>
        </p:nvCxnSpPr>
        <p:spPr>
          <a:xfrm>
            <a:off x="5622878" y="1690688"/>
            <a:ext cx="0" cy="5167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-70026" y="1933891"/>
            <a:ext cx="569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334963"/>
      </p:ext>
    </p:extLst>
  </p:cSld>
  <p:clrMapOvr>
    <a:masterClrMapping/>
  </p:clrMapOvr>
  <p:transition spd="slow" advTm="59033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5733</TotalTime>
  <Words>609</Words>
  <Application>Microsoft Office PowerPoint</Application>
  <PresentationFormat>Panoramiczny</PresentationFormat>
  <Paragraphs>88</Paragraphs>
  <Slides>24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3" baseType="lpstr">
      <vt:lpstr>MS Mincho</vt:lpstr>
      <vt:lpstr>American Typewriter</vt:lpstr>
      <vt:lpstr>Arial</vt:lpstr>
      <vt:lpstr>Calibri</vt:lpstr>
      <vt:lpstr>Calibri Light</vt:lpstr>
      <vt:lpstr>Symbol</vt:lpstr>
      <vt:lpstr>Times New Roman</vt:lpstr>
      <vt:lpstr>Wingdings</vt:lpstr>
      <vt:lpstr>Office-tema</vt:lpstr>
      <vt:lpstr>NORWAY</vt:lpstr>
      <vt:lpstr>ABOUT US </vt:lpstr>
      <vt:lpstr>AMALIE VATLE</vt:lpstr>
      <vt:lpstr>BJØRNAR RUSÅS </vt:lpstr>
      <vt:lpstr>JULIE HAVSGÅRD</vt:lpstr>
      <vt:lpstr>ERIK HOFLANDSDAL</vt:lpstr>
      <vt:lpstr>OS VGS  ( UPPER SECONDERY SCHOOL)</vt:lpstr>
      <vt:lpstr>OS KOMMUNE</vt:lpstr>
      <vt:lpstr>KYGO AND AURORA AKSNES </vt:lpstr>
      <vt:lpstr>BERGEN</vt:lpstr>
      <vt:lpstr>NORWAY</vt:lpstr>
      <vt:lpstr>FUN FACTS ABOUT NORWAY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SOURCES </vt:lpstr>
      <vt:lpstr>SOURCES</vt:lpstr>
      <vt:lpstr>THANK YOU FOR  YOUR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Norway</dc:title>
  <dc:creator>Vatle, Amalie</dc:creator>
  <cp:lastModifiedBy>PAWEŁ POŚNIK</cp:lastModifiedBy>
  <cp:revision>54</cp:revision>
  <dcterms:created xsi:type="dcterms:W3CDTF">2016-03-10T14:03:21Z</dcterms:created>
  <dcterms:modified xsi:type="dcterms:W3CDTF">2016-04-20T22:57:43Z</dcterms:modified>
</cp:coreProperties>
</file>