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99" r:id="rId3"/>
    <p:sldId id="328" r:id="rId4"/>
    <p:sldId id="329" r:id="rId5"/>
    <p:sldId id="330" r:id="rId6"/>
    <p:sldId id="331" r:id="rId7"/>
    <p:sldId id="304" r:id="rId8"/>
    <p:sldId id="324" r:id="rId9"/>
  </p:sldIdLst>
  <p:sldSz cx="9144000" cy="6858000" type="screen4x3"/>
  <p:notesSz cx="6858000" cy="9144000"/>
  <p:custShowLst>
    <p:custShow name="Pokaz niestandardowy 1" id="0">
      <p:sldLst/>
    </p:custShow>
  </p:custShowLst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CC"/>
    <a:srgbClr val="800080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 pośredni 2 — Ak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25E5076-3810-47DD-B79F-674D7AD40C01}" styleName="Styl ciemny 1 — Ak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34559" autoAdjust="0"/>
    <p:restoredTop sz="92588" autoAdjust="0"/>
  </p:normalViewPr>
  <p:slideViewPr>
    <p:cSldViewPr>
      <p:cViewPr varScale="1">
        <p:scale>
          <a:sx n="35" d="100"/>
          <a:sy n="35" d="100"/>
        </p:scale>
        <p:origin x="66" y="4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2040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3C78A32-0887-4FCB-9D24-611F77827EB8}" type="datetimeFigureOut">
              <a:rPr lang="pl-PL"/>
              <a:pPr>
                <a:defRPr/>
              </a:pPr>
              <a:t>2015-10-02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  <a:endParaRPr lang="pl-PL" noProof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ACC56BC-2299-4F16-8D11-F3C78CCBEFC6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72180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33B4C-0D9C-4F09-966B-D02038B1A196}" type="datetimeFigureOut">
              <a:rPr lang="pl-PL"/>
              <a:pPr>
                <a:defRPr/>
              </a:pPr>
              <a:t>2015-10-02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38F05-9F54-4F35-BAED-4E20C357F19A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DA7FDD-0E11-4072-9029-EAA3CFD60235}" type="datetimeFigureOut">
              <a:rPr lang="pl-PL"/>
              <a:pPr>
                <a:defRPr/>
              </a:pPr>
              <a:t>2015-10-02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7CD1DD-D895-481B-91EA-CC19E0C5B6F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DA26EE-A690-4D73-BC09-DD71BF37472C}" type="datetimeFigureOut">
              <a:rPr lang="pl-PL"/>
              <a:pPr>
                <a:defRPr/>
              </a:pPr>
              <a:t>2015-10-02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2BDBC4-BCC1-4E31-9333-DF265C5736F4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33EEF8-76D1-4B1B-BDDF-98533D1EAFD8}" type="datetimeFigureOut">
              <a:rPr lang="pl-PL"/>
              <a:pPr>
                <a:defRPr/>
              </a:pPr>
              <a:t>2015-10-02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21F542-47B4-419E-841A-49481BAAC661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B9302D-B848-467A-8C66-052F7D900460}" type="datetimeFigureOut">
              <a:rPr lang="pl-PL"/>
              <a:pPr>
                <a:defRPr/>
              </a:pPr>
              <a:t>2015-10-02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43B0FB-8FA1-4334-95B5-13303327020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F0B660-3E0C-4448-A0B0-661E7EC60276}" type="datetimeFigureOut">
              <a:rPr lang="pl-PL"/>
              <a:pPr>
                <a:defRPr/>
              </a:pPr>
              <a:t>2015-10-02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81D7A4-2B10-48EE-850D-FA8809B7EC8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7467DA-A702-44B2-B517-A6BE28248EBF}" type="datetimeFigureOut">
              <a:rPr lang="pl-PL"/>
              <a:pPr>
                <a:defRPr/>
              </a:pPr>
              <a:t>2015-10-02</a:t>
            </a:fld>
            <a:endParaRPr lang="pl-PL"/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2C3A1A-81CD-4075-A259-9282638D31E5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8E96FC-AB9F-4626-9041-4A22EB6EB911}" type="datetimeFigureOut">
              <a:rPr lang="pl-PL"/>
              <a:pPr>
                <a:defRPr/>
              </a:pPr>
              <a:t>2015-10-02</a:t>
            </a:fld>
            <a:endParaRPr lang="pl-PL"/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D99BF3-7D9E-4063-8A4C-2B12C9EAE3F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E327B0-9EE9-4237-96C3-A2D759623C1D}" type="datetimeFigureOut">
              <a:rPr lang="pl-PL"/>
              <a:pPr>
                <a:defRPr/>
              </a:pPr>
              <a:t>2015-10-02</a:t>
            </a:fld>
            <a:endParaRPr lang="pl-PL"/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312576-5730-4E78-BC9B-2DAF4087C646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12C91E-A25E-49CB-8F7C-8CBE7F65298C}" type="datetimeFigureOut">
              <a:rPr lang="pl-PL"/>
              <a:pPr>
                <a:defRPr/>
              </a:pPr>
              <a:t>2015-10-02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61E974-C727-4BA5-8F17-E0A64DD7974C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E8B5AD-B151-4737-943F-EF173E3B5A8E}" type="datetimeFigureOut">
              <a:rPr lang="pl-PL"/>
              <a:pPr>
                <a:defRPr/>
              </a:pPr>
              <a:t>2015-10-02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F39352-79BF-4D22-8326-B684A8021379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</a:t>
            </a:r>
          </a:p>
        </p:txBody>
      </p:sp>
      <p:sp>
        <p:nvSpPr>
          <p:cNvPr id="1027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57F7B7B-0118-4C17-845A-7C36A2631475}" type="datetimeFigureOut">
              <a:rPr lang="pl-PL"/>
              <a:pPr>
                <a:defRPr/>
              </a:pPr>
              <a:t>2015-10-02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55F176C-A9D7-4765-8A85-BCF9B144A83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amf.org/teen/life/risktaking/internet.html" TargetMode="External"/><Relationship Id="rId3" Type="http://schemas.openxmlformats.org/officeDocument/2006/relationships/hyperlink" Target="http://safe.met.police.uk/internet_safety/get_the_facts.html" TargetMode="External"/><Relationship Id="rId7" Type="http://schemas.openxmlformats.org/officeDocument/2006/relationships/hyperlink" Target="http://www.theguardian.com/technology/2014/aug/11/how-to-keep-kids-safe-online-children-advice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netsmartz.org/InternetSafety" TargetMode="External"/><Relationship Id="rId5" Type="http://schemas.openxmlformats.org/officeDocument/2006/relationships/hyperlink" Target="http://kidshealth.org/parent/question/safety/internet_surfing.html?tracking=P_RelatedArticle" TargetMode="External"/><Relationship Id="rId10" Type="http://schemas.openxmlformats.org/officeDocument/2006/relationships/image" Target="../media/image8.png"/><Relationship Id="rId4" Type="http://schemas.openxmlformats.org/officeDocument/2006/relationships/hyperlink" Target="http://kidshealth.org/parent/positive/family/net_safety.html" TargetMode="External"/><Relationship Id="rId9" Type="http://schemas.openxmlformats.org/officeDocument/2006/relationships/hyperlink" Target="http://www.internetsafety101.org/predatorstatistics.htm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owolny kształt 6"/>
          <p:cNvSpPr/>
          <p:nvPr/>
        </p:nvSpPr>
        <p:spPr>
          <a:xfrm>
            <a:off x="611560" y="1772816"/>
            <a:ext cx="7974930" cy="2292935"/>
          </a:xfrm>
          <a:custGeom>
            <a:avLst/>
            <a:gdLst>
              <a:gd name="connsiteX0" fmla="*/ 0 w 7974930"/>
              <a:gd name="connsiteY0" fmla="*/ 0 h 2369880"/>
              <a:gd name="connsiteX1" fmla="*/ 7974930 w 7974930"/>
              <a:gd name="connsiteY1" fmla="*/ 0 h 2369880"/>
              <a:gd name="connsiteX2" fmla="*/ 7974930 w 7974930"/>
              <a:gd name="connsiteY2" fmla="*/ 2369880 h 2369880"/>
              <a:gd name="connsiteX3" fmla="*/ 0 w 7974930"/>
              <a:gd name="connsiteY3" fmla="*/ 2369880 h 2369880"/>
              <a:gd name="connsiteX4" fmla="*/ 0 w 7974930"/>
              <a:gd name="connsiteY4" fmla="*/ 0 h 2369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4930" h="2369880">
                <a:moveTo>
                  <a:pt x="0" y="0"/>
                </a:moveTo>
                <a:lnTo>
                  <a:pt x="7974930" y="0"/>
                </a:lnTo>
                <a:lnTo>
                  <a:pt x="7974930" y="2369880"/>
                </a:lnTo>
                <a:lnTo>
                  <a:pt x="0" y="2369880"/>
                </a:lnTo>
                <a:lnTo>
                  <a:pt x="0" y="0"/>
                </a:lnTo>
                <a:close/>
              </a:path>
            </a:pathLst>
          </a:custGeom>
          <a:ln w="44450">
            <a:solidFill>
              <a:schemeClr val="bg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pl-PL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ERASMUS+ 2014 – 2016</a:t>
            </a:r>
          </a:p>
          <a:p>
            <a:pPr algn="ctr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pl-PL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„SAFE INTERNET FOR ALL”</a:t>
            </a:r>
          </a:p>
          <a:p>
            <a:pPr algn="ctr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pl-PL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Visit</a:t>
            </a:r>
            <a:r>
              <a:rPr lang="pl-PL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in Poland 24-30 </a:t>
            </a:r>
            <a:r>
              <a:rPr lang="pl-PL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April</a:t>
            </a:r>
            <a:r>
              <a:rPr lang="pl-PL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2015</a:t>
            </a:r>
          </a:p>
          <a:p>
            <a:pPr algn="ctr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pl-PL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DRAFT of the </a:t>
            </a:r>
            <a:r>
              <a:rPr lang="pl-PL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programme</a:t>
            </a:r>
            <a:endParaRPr lang="pl-PL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1" descr="C:\Users\LO Grójec\Documents\COMENIUS 2013-2015\WIZYTA PRZYGOTOWAWCZA\PREZENTACJA SZKOLY\Zdjecia do prezentacji szkoly\tarczaglownyprojekt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4365104"/>
            <a:ext cx="2021433" cy="2195289"/>
          </a:xfrm>
          <a:prstGeom prst="rect">
            <a:avLst/>
          </a:prstGeom>
          <a:noFill/>
        </p:spPr>
      </p:pic>
      <p:pic>
        <p:nvPicPr>
          <p:cNvPr id="1026" name="Picture 2" descr="C:\Users\LO Grójec\Pictures\COMENIUS 2013-2015\ZDJECIA SZKOL\POLAND\34_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4048" y="4437112"/>
            <a:ext cx="3652788" cy="2047229"/>
          </a:xfrm>
          <a:prstGeom prst="rect">
            <a:avLst/>
          </a:prstGeom>
          <a:noFill/>
        </p:spPr>
      </p:pic>
      <p:pic>
        <p:nvPicPr>
          <p:cNvPr id="1028" name="Picture 4" descr="C:\Users\LO Grójec\Pictures\COMENIUS 2013-2015\LOGO COMENIUS\FRS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27784" y="5661248"/>
            <a:ext cx="2232249" cy="831028"/>
          </a:xfrm>
          <a:prstGeom prst="rect">
            <a:avLst/>
          </a:prstGeom>
          <a:noFill/>
        </p:spPr>
      </p:pic>
      <p:pic>
        <p:nvPicPr>
          <p:cNvPr id="1030" name="Picture 6" descr="C:\Users\LO Grójec\Pictures\ERASMUS+ 2014-2016\LOGO\EU flag-Erasmus+_vect_POS (2)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84168" y="620688"/>
            <a:ext cx="2474814" cy="705965"/>
          </a:xfrm>
          <a:prstGeom prst="rect">
            <a:avLst/>
          </a:prstGeom>
          <a:noFill/>
        </p:spPr>
      </p:pic>
      <p:pic>
        <p:nvPicPr>
          <p:cNvPr id="1031" name="Picture 7" descr="C:\Users\LO Grójec\Pictures\ERASMUS+ 2014-2016\LOGO\SIFA LOGO\sifa logo - bardzo maly rozmiar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64501" y="4197665"/>
            <a:ext cx="1368152" cy="1331668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142844" y="2928934"/>
            <a:ext cx="4357718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l-PL" spc="3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0" y="260648"/>
            <a:ext cx="9144000" cy="100013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ERASMUS+ </a:t>
            </a:r>
            <a:r>
              <a:rPr lang="pl-PL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programme</a:t>
            </a:r>
            <a:endParaRPr lang="pl-PL" sz="40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SIFA PROJECT 2014 – 2016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287524" y="1484784"/>
            <a:ext cx="7920880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 smtClean="0">
                <a:solidFill>
                  <a:srgbClr val="002060"/>
                </a:solidFill>
              </a:rPr>
              <a:t>GUESTS:</a:t>
            </a:r>
          </a:p>
          <a:p>
            <a:endParaRPr lang="pl-PL" sz="2800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800" dirty="0" smtClean="0">
                <a:solidFill>
                  <a:srgbClr val="002060"/>
                </a:solidFill>
              </a:rPr>
              <a:t>A </a:t>
            </a:r>
            <a:r>
              <a:rPr lang="pl-PL" sz="2800" dirty="0" err="1" smtClean="0">
                <a:solidFill>
                  <a:srgbClr val="002060"/>
                </a:solidFill>
              </a:rPr>
              <a:t>specialist</a:t>
            </a:r>
            <a:r>
              <a:rPr lang="pl-PL" sz="2800" dirty="0" smtClean="0">
                <a:solidFill>
                  <a:srgbClr val="002060"/>
                </a:solidFill>
              </a:rPr>
              <a:t> from „ALTER” – </a:t>
            </a:r>
            <a:r>
              <a:rPr lang="pl-PL" sz="2800" dirty="0" err="1" smtClean="0">
                <a:solidFill>
                  <a:srgbClr val="002060"/>
                </a:solidFill>
              </a:rPr>
              <a:t>an</a:t>
            </a:r>
            <a:r>
              <a:rPr lang="pl-PL" sz="2800" dirty="0" smtClean="0">
                <a:solidFill>
                  <a:srgbClr val="002060"/>
                </a:solidFill>
              </a:rPr>
              <a:t> </a:t>
            </a:r>
            <a:r>
              <a:rPr lang="pl-PL" sz="2800" dirty="0" err="1" smtClean="0">
                <a:solidFill>
                  <a:srgbClr val="002060"/>
                </a:solidFill>
              </a:rPr>
              <a:t>educational</a:t>
            </a:r>
            <a:r>
              <a:rPr lang="pl-PL" sz="2800" dirty="0" smtClean="0">
                <a:solidFill>
                  <a:srgbClr val="002060"/>
                </a:solidFill>
              </a:rPr>
              <a:t> </a:t>
            </a:r>
            <a:r>
              <a:rPr lang="pl-PL" sz="2800" dirty="0" err="1" smtClean="0">
                <a:solidFill>
                  <a:srgbClr val="002060"/>
                </a:solidFill>
              </a:rPr>
              <a:t>organization</a:t>
            </a:r>
            <a:r>
              <a:rPr lang="pl-PL" sz="2800" dirty="0" smtClean="0">
                <a:solidFill>
                  <a:srgbClr val="002060"/>
                </a:solidFill>
              </a:rPr>
              <a:t> </a:t>
            </a:r>
            <a:r>
              <a:rPr lang="pl-PL" sz="2800" dirty="0" err="1" smtClean="0">
                <a:solidFill>
                  <a:srgbClr val="002060"/>
                </a:solidFill>
              </a:rPr>
              <a:t>dealing</a:t>
            </a:r>
            <a:r>
              <a:rPr lang="pl-PL" sz="2800" dirty="0" smtClean="0">
                <a:solidFill>
                  <a:srgbClr val="002060"/>
                </a:solidFill>
              </a:rPr>
              <a:t> with </a:t>
            </a:r>
            <a:r>
              <a:rPr lang="pl-PL" sz="2800" dirty="0" err="1" smtClean="0">
                <a:solidFill>
                  <a:srgbClr val="002060"/>
                </a:solidFill>
              </a:rPr>
              <a:t>problems</a:t>
            </a:r>
            <a:r>
              <a:rPr lang="pl-PL" sz="2800" dirty="0" smtClean="0">
                <a:solidFill>
                  <a:srgbClr val="002060"/>
                </a:solidFill>
              </a:rPr>
              <a:t> </a:t>
            </a:r>
            <a:r>
              <a:rPr lang="pl-PL" sz="2800" dirty="0" err="1" smtClean="0">
                <a:solidFill>
                  <a:srgbClr val="002060"/>
                </a:solidFill>
              </a:rPr>
              <a:t>that</a:t>
            </a:r>
            <a:r>
              <a:rPr lang="pl-PL" sz="2800" dirty="0" smtClean="0">
                <a:solidFill>
                  <a:srgbClr val="002060"/>
                </a:solidFill>
              </a:rPr>
              <a:t> </a:t>
            </a:r>
            <a:r>
              <a:rPr lang="pl-PL" sz="2800" dirty="0" err="1" smtClean="0">
                <a:solidFill>
                  <a:srgbClr val="002060"/>
                </a:solidFill>
              </a:rPr>
              <a:t>young</a:t>
            </a:r>
            <a:r>
              <a:rPr lang="pl-PL" sz="2800" dirty="0" smtClean="0">
                <a:solidFill>
                  <a:srgbClr val="002060"/>
                </a:solidFill>
              </a:rPr>
              <a:t> </a:t>
            </a:r>
            <a:r>
              <a:rPr lang="pl-PL" sz="2800" dirty="0" err="1" smtClean="0">
                <a:solidFill>
                  <a:srgbClr val="002060"/>
                </a:solidFill>
              </a:rPr>
              <a:t>people</a:t>
            </a:r>
            <a:r>
              <a:rPr lang="pl-PL" sz="2800" dirty="0" smtClean="0">
                <a:solidFill>
                  <a:srgbClr val="002060"/>
                </a:solidFill>
              </a:rPr>
              <a:t> face,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800" dirty="0" smtClean="0">
                <a:solidFill>
                  <a:srgbClr val="002060"/>
                </a:solidFill>
              </a:rPr>
              <a:t>A </a:t>
            </a:r>
            <a:r>
              <a:rPr lang="pl-PL" sz="2800" dirty="0" err="1" smtClean="0">
                <a:solidFill>
                  <a:srgbClr val="002060"/>
                </a:solidFill>
              </a:rPr>
              <a:t>specialist</a:t>
            </a:r>
            <a:r>
              <a:rPr lang="pl-PL" sz="2800" dirty="0" smtClean="0">
                <a:solidFill>
                  <a:srgbClr val="002060"/>
                </a:solidFill>
              </a:rPr>
              <a:t> from saferinternet.pl,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800" dirty="0">
                <a:solidFill>
                  <a:srgbClr val="002060"/>
                </a:solidFill>
              </a:rPr>
              <a:t> </a:t>
            </a:r>
            <a:r>
              <a:rPr lang="pl-PL" sz="2800" dirty="0" smtClean="0">
                <a:solidFill>
                  <a:srgbClr val="002060"/>
                </a:solidFill>
              </a:rPr>
              <a:t>A </a:t>
            </a:r>
            <a:r>
              <a:rPr lang="pl-PL" sz="2800" dirty="0" err="1" smtClean="0">
                <a:solidFill>
                  <a:srgbClr val="002060"/>
                </a:solidFill>
              </a:rPr>
              <a:t>specialist</a:t>
            </a:r>
            <a:r>
              <a:rPr lang="pl-PL" sz="2800" dirty="0" smtClean="0">
                <a:solidFill>
                  <a:srgbClr val="002060"/>
                </a:solidFill>
              </a:rPr>
              <a:t> from </a:t>
            </a:r>
            <a:r>
              <a:rPr lang="pl-PL" sz="2800" dirty="0" err="1" smtClean="0">
                <a:solidFill>
                  <a:srgbClr val="002060"/>
                </a:solidFill>
              </a:rPr>
              <a:t>an</a:t>
            </a:r>
            <a:r>
              <a:rPr lang="pl-PL" sz="2800" dirty="0" smtClean="0">
                <a:solidFill>
                  <a:srgbClr val="002060"/>
                </a:solidFill>
              </a:rPr>
              <a:t> </a:t>
            </a:r>
            <a:r>
              <a:rPr lang="pl-PL" sz="2800" dirty="0" err="1" smtClean="0">
                <a:solidFill>
                  <a:srgbClr val="002060"/>
                </a:solidFill>
              </a:rPr>
              <a:t>international</a:t>
            </a:r>
            <a:r>
              <a:rPr lang="pl-PL" sz="2800" dirty="0" smtClean="0">
                <a:solidFill>
                  <a:srgbClr val="002060"/>
                </a:solidFill>
              </a:rPr>
              <a:t> (</a:t>
            </a:r>
            <a:r>
              <a:rPr lang="pl-PL" sz="2800" dirty="0" err="1" smtClean="0">
                <a:solidFill>
                  <a:srgbClr val="002060"/>
                </a:solidFill>
              </a:rPr>
              <a:t>Polish-Japanese</a:t>
            </a:r>
            <a:r>
              <a:rPr lang="pl-PL" sz="2800" dirty="0" smtClean="0">
                <a:solidFill>
                  <a:srgbClr val="002060"/>
                </a:solidFill>
              </a:rPr>
              <a:t>) University of Information Technology in </a:t>
            </a:r>
            <a:r>
              <a:rPr lang="pl-PL" sz="2800" dirty="0" err="1" smtClean="0">
                <a:solidFill>
                  <a:srgbClr val="002060"/>
                </a:solidFill>
              </a:rPr>
              <a:t>Warsaw</a:t>
            </a:r>
            <a:r>
              <a:rPr lang="pl-PL" sz="2800" dirty="0" smtClean="0">
                <a:solidFill>
                  <a:srgbClr val="002060"/>
                </a:solidFill>
              </a:rPr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800" dirty="0" smtClean="0">
                <a:solidFill>
                  <a:srgbClr val="002060"/>
                </a:solidFill>
              </a:rPr>
              <a:t>A </a:t>
            </a:r>
            <a:r>
              <a:rPr lang="pl-PL" sz="2800" dirty="0" err="1" smtClean="0">
                <a:solidFill>
                  <a:srgbClr val="002060"/>
                </a:solidFill>
              </a:rPr>
              <a:t>specialist</a:t>
            </a:r>
            <a:r>
              <a:rPr lang="pl-PL" sz="2800" dirty="0" smtClean="0">
                <a:solidFill>
                  <a:srgbClr val="002060"/>
                </a:solidFill>
              </a:rPr>
              <a:t> from </a:t>
            </a:r>
            <a:r>
              <a:rPr lang="pl-PL" sz="2800" dirty="0" err="1" smtClean="0">
                <a:solidFill>
                  <a:srgbClr val="002060"/>
                </a:solidFill>
              </a:rPr>
              <a:t>Jagiellonian</a:t>
            </a:r>
            <a:r>
              <a:rPr lang="pl-PL" sz="2800" dirty="0" smtClean="0">
                <a:solidFill>
                  <a:srgbClr val="002060"/>
                </a:solidFill>
              </a:rPr>
              <a:t> University in Kraków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2080" y="1206246"/>
            <a:ext cx="3481118" cy="993734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142844" y="2928934"/>
            <a:ext cx="4357718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l-PL" spc="3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0" y="260648"/>
            <a:ext cx="9144000" cy="100013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ERASMUS+ </a:t>
            </a:r>
            <a:r>
              <a:rPr lang="pl-PL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programme</a:t>
            </a:r>
            <a:endParaRPr lang="pl-PL" sz="40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SIFA PROJECT 2014 – 2016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683568" y="1844824"/>
            <a:ext cx="792088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 smtClean="0">
                <a:solidFill>
                  <a:srgbClr val="002060"/>
                </a:solidFill>
              </a:rPr>
              <a:t>MATTERS RELATED WITH SAFETY </a:t>
            </a:r>
          </a:p>
          <a:p>
            <a:r>
              <a:rPr lang="pl-PL" sz="2800" dirty="0" smtClean="0">
                <a:solidFill>
                  <a:srgbClr val="002060"/>
                </a:solidFill>
              </a:rPr>
              <a:t>ON THE INTERNET</a:t>
            </a:r>
          </a:p>
          <a:p>
            <a:endParaRPr lang="pl-PL" dirty="0">
              <a:solidFill>
                <a:srgbClr val="002060"/>
              </a:solidFill>
            </a:endParaRPr>
          </a:p>
          <a:p>
            <a:r>
              <a:rPr lang="pl-PL" sz="2800" dirty="0" smtClean="0">
                <a:solidFill>
                  <a:srgbClr val="002060"/>
                </a:solidFill>
              </a:rPr>
              <a:t>TOPICS OF THE MEETING: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800" dirty="0" smtClean="0">
                <a:solidFill>
                  <a:srgbClr val="002060"/>
                </a:solidFill>
              </a:rPr>
              <a:t>Grooming / online </a:t>
            </a:r>
            <a:r>
              <a:rPr lang="pl-PL" sz="2800" dirty="0" err="1" smtClean="0">
                <a:solidFill>
                  <a:srgbClr val="002060"/>
                </a:solidFill>
              </a:rPr>
              <a:t>predation</a:t>
            </a:r>
            <a:endParaRPr lang="pl-PL" sz="2800" dirty="0" smtClean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800" dirty="0" smtClean="0">
                <a:solidFill>
                  <a:srgbClr val="002060"/>
                </a:solidFill>
              </a:rPr>
              <a:t>Cyberbullying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800" dirty="0" err="1" smtClean="0">
                <a:solidFill>
                  <a:srgbClr val="002060"/>
                </a:solidFill>
              </a:rPr>
              <a:t>Cyberstalking</a:t>
            </a:r>
            <a:endParaRPr lang="pl-PL" sz="2800" dirty="0" smtClean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800" dirty="0" err="1" smtClean="0">
                <a:solidFill>
                  <a:srgbClr val="002060"/>
                </a:solidFill>
              </a:rPr>
              <a:t>Sexting</a:t>
            </a:r>
            <a:endParaRPr lang="pl-PL" sz="2800" dirty="0" smtClean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800" dirty="0" err="1" smtClean="0">
                <a:solidFill>
                  <a:srgbClr val="002060"/>
                </a:solidFill>
              </a:rPr>
              <a:t>Obscene</a:t>
            </a:r>
            <a:r>
              <a:rPr lang="pl-PL" sz="2800" dirty="0" smtClean="0">
                <a:solidFill>
                  <a:srgbClr val="002060"/>
                </a:solidFill>
              </a:rPr>
              <a:t> / </a:t>
            </a:r>
            <a:r>
              <a:rPr lang="pl-PL" sz="2800" dirty="0" err="1" smtClean="0">
                <a:solidFill>
                  <a:srgbClr val="002060"/>
                </a:solidFill>
              </a:rPr>
              <a:t>offensive</a:t>
            </a:r>
            <a:r>
              <a:rPr lang="pl-PL" sz="2800" dirty="0" smtClean="0">
                <a:solidFill>
                  <a:srgbClr val="002060"/>
                </a:solidFill>
              </a:rPr>
              <a:t> </a:t>
            </a:r>
            <a:r>
              <a:rPr lang="pl-PL" sz="2800" dirty="0" err="1" smtClean="0">
                <a:solidFill>
                  <a:srgbClr val="002060"/>
                </a:solidFill>
              </a:rPr>
              <a:t>content</a:t>
            </a:r>
            <a:endParaRPr lang="pl-PL" sz="2800" dirty="0" smtClean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2320" y="857780"/>
            <a:ext cx="1411738" cy="40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4790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142844" y="2928934"/>
            <a:ext cx="4357718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l-PL" spc="3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0" y="260648"/>
            <a:ext cx="9144000" cy="100013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ERASMUS+ </a:t>
            </a:r>
            <a:r>
              <a:rPr lang="pl-PL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programme</a:t>
            </a:r>
            <a:endParaRPr lang="pl-PL" sz="40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SIFA PROJECT 2014 – 2016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683568" y="1844824"/>
            <a:ext cx="7920880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 smtClean="0">
                <a:solidFill>
                  <a:srgbClr val="002060"/>
                </a:solidFill>
              </a:rPr>
              <a:t>PRODUCTS</a:t>
            </a:r>
          </a:p>
          <a:p>
            <a:endParaRPr lang="pl-PL" sz="2800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800" dirty="0" smtClean="0">
                <a:solidFill>
                  <a:srgbClr val="002060"/>
                </a:solidFill>
              </a:rPr>
              <a:t>4 </a:t>
            </a:r>
            <a:r>
              <a:rPr lang="pl-PL" sz="2800" dirty="0" err="1" smtClean="0">
                <a:solidFill>
                  <a:srgbClr val="002060"/>
                </a:solidFill>
              </a:rPr>
              <a:t>websites</a:t>
            </a:r>
            <a:r>
              <a:rPr lang="pl-PL" sz="2800" dirty="0" smtClean="0">
                <a:solidFill>
                  <a:srgbClr val="002060"/>
                </a:solidFill>
              </a:rPr>
              <a:t> </a:t>
            </a:r>
            <a:r>
              <a:rPr lang="pl-PL" sz="2800" dirty="0" err="1" smtClean="0">
                <a:solidFill>
                  <a:srgbClr val="002060"/>
                </a:solidFill>
              </a:rPr>
              <a:t>linket</a:t>
            </a:r>
            <a:r>
              <a:rPr lang="pl-PL" sz="2800" dirty="0" smtClean="0">
                <a:solidFill>
                  <a:srgbClr val="002060"/>
                </a:solidFill>
              </a:rPr>
              <a:t> to sifaplus.eu (WEEBLY) – 4 </a:t>
            </a:r>
            <a:r>
              <a:rPr lang="pl-PL" sz="2800" dirty="0" err="1" smtClean="0">
                <a:solidFill>
                  <a:srgbClr val="002060"/>
                </a:solidFill>
              </a:rPr>
              <a:t>different</a:t>
            </a:r>
            <a:r>
              <a:rPr lang="pl-PL" sz="2800" dirty="0" smtClean="0">
                <a:solidFill>
                  <a:srgbClr val="002060"/>
                </a:solidFill>
              </a:rPr>
              <a:t> </a:t>
            </a:r>
            <a:r>
              <a:rPr lang="pl-PL" sz="2800" dirty="0" err="1" smtClean="0">
                <a:solidFill>
                  <a:srgbClr val="002060"/>
                </a:solidFill>
              </a:rPr>
              <a:t>topics</a:t>
            </a:r>
            <a:r>
              <a:rPr lang="pl-PL" sz="2800" dirty="0" smtClean="0">
                <a:solidFill>
                  <a:srgbClr val="002060"/>
                </a:solidFill>
              </a:rPr>
              <a:t> </a:t>
            </a:r>
            <a:r>
              <a:rPr lang="pl-PL" sz="2800" dirty="0" err="1" smtClean="0">
                <a:solidFill>
                  <a:srgbClr val="002060"/>
                </a:solidFill>
              </a:rPr>
              <a:t>each</a:t>
            </a:r>
            <a:r>
              <a:rPr lang="pl-PL" sz="2800" dirty="0" smtClean="0">
                <a:solidFill>
                  <a:srgbClr val="002060"/>
                </a:solidFill>
              </a:rPr>
              <a:t> </a:t>
            </a:r>
            <a:r>
              <a:rPr lang="pl-PL" sz="2800" dirty="0" err="1" smtClean="0">
                <a:solidFill>
                  <a:srgbClr val="002060"/>
                </a:solidFill>
              </a:rPr>
              <a:t>group</a:t>
            </a:r>
            <a:r>
              <a:rPr lang="pl-PL" sz="2800" dirty="0" smtClean="0">
                <a:solidFill>
                  <a:srgbClr val="002060"/>
                </a:solidFill>
              </a:rPr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800" dirty="0" smtClean="0">
                <a:solidFill>
                  <a:srgbClr val="002060"/>
                </a:solidFill>
              </a:rPr>
              <a:t>A </a:t>
            </a:r>
            <a:r>
              <a:rPr lang="pl-PL" sz="2800" dirty="0" err="1" smtClean="0">
                <a:solidFill>
                  <a:srgbClr val="002060"/>
                </a:solidFill>
              </a:rPr>
              <a:t>magazine</a:t>
            </a:r>
            <a:r>
              <a:rPr lang="pl-PL" sz="2800" dirty="0" smtClean="0">
                <a:solidFill>
                  <a:srgbClr val="002060"/>
                </a:solidFill>
              </a:rPr>
              <a:t> – minimum4 </a:t>
            </a:r>
            <a:r>
              <a:rPr lang="pl-PL" sz="2800" dirty="0" err="1" smtClean="0">
                <a:solidFill>
                  <a:srgbClr val="002060"/>
                </a:solidFill>
              </a:rPr>
              <a:t>pages</a:t>
            </a:r>
            <a:r>
              <a:rPr lang="pl-PL" sz="2800" dirty="0" smtClean="0">
                <a:solidFill>
                  <a:srgbClr val="002060"/>
                </a:solidFill>
              </a:rPr>
              <a:t> + Front </a:t>
            </a:r>
            <a:r>
              <a:rPr lang="pl-PL" sz="2800" dirty="0" err="1" smtClean="0">
                <a:solidFill>
                  <a:srgbClr val="002060"/>
                </a:solidFill>
              </a:rPr>
              <a:t>Page</a:t>
            </a:r>
            <a:r>
              <a:rPr lang="pl-PL" sz="2800" dirty="0" smtClean="0">
                <a:solidFill>
                  <a:srgbClr val="002060"/>
                </a:solidFill>
              </a:rPr>
              <a:t> – 4 </a:t>
            </a:r>
            <a:r>
              <a:rPr lang="pl-PL" sz="2800" dirty="0" err="1" smtClean="0">
                <a:solidFill>
                  <a:srgbClr val="002060"/>
                </a:solidFill>
              </a:rPr>
              <a:t>different</a:t>
            </a:r>
            <a:r>
              <a:rPr lang="pl-PL" sz="2800" dirty="0" smtClean="0">
                <a:solidFill>
                  <a:srgbClr val="002060"/>
                </a:solidFill>
              </a:rPr>
              <a:t> </a:t>
            </a:r>
            <a:r>
              <a:rPr lang="pl-PL" sz="2800" dirty="0" err="1" smtClean="0">
                <a:solidFill>
                  <a:srgbClr val="002060"/>
                </a:solidFill>
              </a:rPr>
              <a:t>topics</a:t>
            </a:r>
            <a:r>
              <a:rPr lang="pl-PL" sz="2800" dirty="0" smtClean="0">
                <a:solidFill>
                  <a:srgbClr val="002060"/>
                </a:solidFill>
              </a:rPr>
              <a:t> on </a:t>
            </a:r>
            <a:r>
              <a:rPr lang="pl-PL" sz="2800" dirty="0" err="1" smtClean="0">
                <a:solidFill>
                  <a:srgbClr val="002060"/>
                </a:solidFill>
              </a:rPr>
              <a:t>each</a:t>
            </a:r>
            <a:r>
              <a:rPr lang="pl-PL" sz="2800" dirty="0" smtClean="0">
                <a:solidFill>
                  <a:srgbClr val="002060"/>
                </a:solidFill>
              </a:rPr>
              <a:t> </a:t>
            </a:r>
            <a:r>
              <a:rPr lang="pl-PL" sz="2800" dirty="0" err="1" smtClean="0">
                <a:solidFill>
                  <a:srgbClr val="002060"/>
                </a:solidFill>
              </a:rPr>
              <a:t>page</a:t>
            </a:r>
            <a:r>
              <a:rPr lang="pl-PL" sz="2800" dirty="0" smtClean="0">
                <a:solidFill>
                  <a:srgbClr val="002060"/>
                </a:solidFill>
              </a:rPr>
              <a:t> </a:t>
            </a:r>
            <a:r>
              <a:rPr lang="pl-PL" sz="2800" dirty="0" err="1" smtClean="0">
                <a:solidFill>
                  <a:srgbClr val="002060"/>
                </a:solidFill>
              </a:rPr>
              <a:t>separately</a:t>
            </a:r>
            <a:r>
              <a:rPr lang="pl-PL" sz="2800" dirty="0" smtClean="0">
                <a:solidFill>
                  <a:srgbClr val="002060"/>
                </a:solidFill>
              </a:rPr>
              <a:t>) (Jilster.com)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1278" y="1347957"/>
            <a:ext cx="3481118" cy="99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5834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142844" y="2928934"/>
            <a:ext cx="4357718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l-PL" spc="3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0" y="260648"/>
            <a:ext cx="9144000" cy="100013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ERASMUS+ </a:t>
            </a:r>
            <a:r>
              <a:rPr lang="pl-PL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programme</a:t>
            </a:r>
            <a:endParaRPr lang="pl-PL" sz="40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SIFA PROJECT 2014 – 2016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683568" y="1844824"/>
            <a:ext cx="792088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 smtClean="0">
                <a:solidFill>
                  <a:srgbClr val="002060"/>
                </a:solidFill>
              </a:rPr>
              <a:t>MAIN ACTIVITIES TO ASSIST WORKSHOPS?</a:t>
            </a:r>
          </a:p>
          <a:p>
            <a:endParaRPr lang="pl-PL" sz="2800" dirty="0" smtClean="0">
              <a:solidFill>
                <a:srgbClr val="00206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800" dirty="0" err="1" smtClean="0">
                <a:solidFill>
                  <a:srgbClr val="002060"/>
                </a:solidFill>
              </a:rPr>
              <a:t>Visit</a:t>
            </a:r>
            <a:r>
              <a:rPr lang="pl-PL" sz="2800" dirty="0" smtClean="0">
                <a:solidFill>
                  <a:srgbClr val="002060"/>
                </a:solidFill>
              </a:rPr>
              <a:t> in Kraków – </a:t>
            </a:r>
            <a:r>
              <a:rPr lang="pl-PL" sz="2800" dirty="0" err="1" smtClean="0">
                <a:solidFill>
                  <a:srgbClr val="002060"/>
                </a:solidFill>
              </a:rPr>
              <a:t>lecture</a:t>
            </a:r>
            <a:r>
              <a:rPr lang="pl-PL" sz="2800" dirty="0" smtClean="0">
                <a:solidFill>
                  <a:srgbClr val="002060"/>
                </a:solidFill>
              </a:rPr>
              <a:t> </a:t>
            </a:r>
            <a:r>
              <a:rPr lang="pl-PL" sz="2800" dirty="0" err="1" smtClean="0">
                <a:solidFill>
                  <a:srgbClr val="002060"/>
                </a:solidFill>
              </a:rPr>
              <a:t>at</a:t>
            </a:r>
            <a:r>
              <a:rPr lang="pl-PL" sz="2800" dirty="0" smtClean="0">
                <a:solidFill>
                  <a:srgbClr val="002060"/>
                </a:solidFill>
              </a:rPr>
              <a:t> University, </a:t>
            </a:r>
            <a:r>
              <a:rPr lang="pl-PL" sz="2800" dirty="0" err="1" smtClean="0">
                <a:solidFill>
                  <a:srgbClr val="002060"/>
                </a:solidFill>
              </a:rPr>
              <a:t>Old</a:t>
            </a:r>
            <a:r>
              <a:rPr lang="pl-PL" sz="2800" dirty="0" smtClean="0">
                <a:solidFill>
                  <a:srgbClr val="002060"/>
                </a:solidFill>
              </a:rPr>
              <a:t> Town, Wawel </a:t>
            </a:r>
            <a:r>
              <a:rPr lang="pl-PL" sz="2800" dirty="0" err="1" smtClean="0">
                <a:solidFill>
                  <a:srgbClr val="002060"/>
                </a:solidFill>
              </a:rPr>
              <a:t>Castle</a:t>
            </a:r>
            <a:r>
              <a:rPr lang="pl-PL" sz="2800" dirty="0" smtClean="0">
                <a:solidFill>
                  <a:srgbClr val="002060"/>
                </a:solidFill>
              </a:rPr>
              <a:t>, Auschwitz </a:t>
            </a:r>
            <a:r>
              <a:rPr lang="pl-PL" sz="2800" dirty="0" err="1" smtClean="0">
                <a:solidFill>
                  <a:srgbClr val="002060"/>
                </a:solidFill>
              </a:rPr>
              <a:t>or</a:t>
            </a:r>
            <a:r>
              <a:rPr lang="pl-PL" sz="2800" dirty="0" smtClean="0">
                <a:solidFill>
                  <a:srgbClr val="002060"/>
                </a:solidFill>
              </a:rPr>
              <a:t> </a:t>
            </a:r>
            <a:r>
              <a:rPr lang="pl-PL" sz="2800" dirty="0" err="1" smtClean="0">
                <a:solidFill>
                  <a:srgbClr val="002060"/>
                </a:solidFill>
              </a:rPr>
              <a:t>SaltMine</a:t>
            </a:r>
            <a:r>
              <a:rPr lang="pl-PL" sz="2800" dirty="0" smtClean="0">
                <a:solidFill>
                  <a:srgbClr val="002060"/>
                </a:solidFill>
              </a:rPr>
              <a:t> in Wieliczka),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800" dirty="0" err="1" smtClean="0">
                <a:solidFill>
                  <a:srgbClr val="002060"/>
                </a:solidFill>
              </a:rPr>
              <a:t>Visit</a:t>
            </a:r>
            <a:r>
              <a:rPr lang="pl-PL" sz="2800" dirty="0" smtClean="0">
                <a:solidFill>
                  <a:srgbClr val="002060"/>
                </a:solidFill>
              </a:rPr>
              <a:t> in </a:t>
            </a:r>
            <a:r>
              <a:rPr lang="pl-PL" sz="2800" dirty="0" err="1" smtClean="0">
                <a:solidFill>
                  <a:srgbClr val="002060"/>
                </a:solidFill>
              </a:rPr>
              <a:t>Warsaw</a:t>
            </a:r>
            <a:r>
              <a:rPr lang="pl-PL" sz="2800" dirty="0" smtClean="0">
                <a:solidFill>
                  <a:srgbClr val="002060"/>
                </a:solidFill>
              </a:rPr>
              <a:t>: </a:t>
            </a:r>
            <a:r>
              <a:rPr lang="pl-PL" sz="2800" dirty="0" err="1" smtClean="0">
                <a:solidFill>
                  <a:srgbClr val="002060"/>
                </a:solidFill>
              </a:rPr>
              <a:t>Museum</a:t>
            </a:r>
            <a:r>
              <a:rPr lang="pl-PL" sz="2800" dirty="0" smtClean="0">
                <a:solidFill>
                  <a:srgbClr val="002060"/>
                </a:solidFill>
              </a:rPr>
              <a:t> of </a:t>
            </a:r>
            <a:r>
              <a:rPr lang="pl-PL" sz="2800" dirty="0" err="1" smtClean="0">
                <a:solidFill>
                  <a:srgbClr val="002060"/>
                </a:solidFill>
              </a:rPr>
              <a:t>Warsaw</a:t>
            </a:r>
            <a:r>
              <a:rPr lang="pl-PL" sz="2800" dirty="0" smtClean="0">
                <a:solidFill>
                  <a:srgbClr val="002060"/>
                </a:solidFill>
              </a:rPr>
              <a:t> </a:t>
            </a:r>
            <a:r>
              <a:rPr lang="pl-PL" sz="2800" dirty="0" err="1" smtClean="0">
                <a:solidFill>
                  <a:srgbClr val="002060"/>
                </a:solidFill>
              </a:rPr>
              <a:t>Uprising</a:t>
            </a:r>
            <a:r>
              <a:rPr lang="pl-PL" sz="2800" dirty="0" smtClean="0">
                <a:solidFill>
                  <a:srgbClr val="002060"/>
                </a:solidFill>
              </a:rPr>
              <a:t>, </a:t>
            </a:r>
            <a:r>
              <a:rPr lang="pl-PL" sz="2800" dirty="0" err="1" smtClean="0">
                <a:solidFill>
                  <a:srgbClr val="002060"/>
                </a:solidFill>
              </a:rPr>
              <a:t>Royal</a:t>
            </a:r>
            <a:r>
              <a:rPr lang="pl-PL" sz="2800" dirty="0" smtClean="0">
                <a:solidFill>
                  <a:srgbClr val="002060"/>
                </a:solidFill>
              </a:rPr>
              <a:t> </a:t>
            </a:r>
            <a:r>
              <a:rPr lang="pl-PL" sz="2800" dirty="0" err="1">
                <a:solidFill>
                  <a:srgbClr val="002060"/>
                </a:solidFill>
              </a:rPr>
              <a:t>C</a:t>
            </a:r>
            <a:r>
              <a:rPr lang="pl-PL" sz="2800" dirty="0" err="1" smtClean="0">
                <a:solidFill>
                  <a:srgbClr val="002060"/>
                </a:solidFill>
              </a:rPr>
              <a:t>astle</a:t>
            </a:r>
            <a:r>
              <a:rPr lang="pl-PL" sz="2800" dirty="0" smtClean="0">
                <a:solidFill>
                  <a:srgbClr val="002060"/>
                </a:solidFill>
              </a:rPr>
              <a:t>, </a:t>
            </a:r>
            <a:r>
              <a:rPr lang="pl-PL" sz="2800" dirty="0" err="1" smtClean="0">
                <a:solidFill>
                  <a:srgbClr val="002060"/>
                </a:solidFill>
              </a:rPr>
              <a:t>Old</a:t>
            </a:r>
            <a:r>
              <a:rPr lang="pl-PL" sz="2800" dirty="0" smtClean="0">
                <a:solidFill>
                  <a:srgbClr val="002060"/>
                </a:solidFill>
              </a:rPr>
              <a:t> </a:t>
            </a:r>
            <a:r>
              <a:rPr lang="pl-PL" sz="2800" dirty="0">
                <a:solidFill>
                  <a:srgbClr val="002060"/>
                </a:solidFill>
              </a:rPr>
              <a:t>T</a:t>
            </a:r>
            <a:r>
              <a:rPr lang="pl-PL" sz="2800" dirty="0" smtClean="0">
                <a:solidFill>
                  <a:srgbClr val="002060"/>
                </a:solidFill>
              </a:rPr>
              <a:t>own, Chopin </a:t>
            </a:r>
            <a:r>
              <a:rPr lang="pl-PL" sz="2800" dirty="0" err="1" smtClean="0">
                <a:solidFill>
                  <a:srgbClr val="002060"/>
                </a:solidFill>
              </a:rPr>
              <a:t>Museum</a:t>
            </a:r>
            <a:r>
              <a:rPr lang="pl-PL" sz="2800" dirty="0" smtClean="0">
                <a:solidFill>
                  <a:srgbClr val="002060"/>
                </a:solidFill>
              </a:rPr>
              <a:t>,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800" dirty="0" smtClean="0">
                <a:solidFill>
                  <a:srgbClr val="002060"/>
                </a:solidFill>
              </a:rPr>
              <a:t>School: </a:t>
            </a:r>
            <a:r>
              <a:rPr lang="pl-PL" sz="2800" dirty="0" err="1" smtClean="0">
                <a:solidFill>
                  <a:srgbClr val="002060"/>
                </a:solidFill>
              </a:rPr>
              <a:t>lectures</a:t>
            </a:r>
            <a:r>
              <a:rPr lang="pl-PL" sz="2800" dirty="0" smtClean="0">
                <a:solidFill>
                  <a:srgbClr val="002060"/>
                </a:solidFill>
              </a:rPr>
              <a:t>, </a:t>
            </a:r>
            <a:r>
              <a:rPr lang="pl-PL" sz="2800" dirty="0" err="1" smtClean="0">
                <a:solidFill>
                  <a:srgbClr val="002060"/>
                </a:solidFill>
              </a:rPr>
              <a:t>workshops</a:t>
            </a:r>
            <a:r>
              <a:rPr lang="pl-PL" sz="2800" dirty="0" smtClean="0">
                <a:solidFill>
                  <a:srgbClr val="002060"/>
                </a:solidFill>
              </a:rPr>
              <a:t>, </a:t>
            </a:r>
            <a:r>
              <a:rPr lang="pl-PL" sz="2800" dirty="0" err="1" smtClean="0">
                <a:solidFill>
                  <a:srgbClr val="002060"/>
                </a:solidFill>
              </a:rPr>
              <a:t>integration</a:t>
            </a:r>
            <a:r>
              <a:rPr lang="pl-PL" sz="2800" dirty="0" smtClean="0">
                <a:solidFill>
                  <a:srgbClr val="002060"/>
                </a:solidFill>
              </a:rPr>
              <a:t> </a:t>
            </a:r>
            <a:r>
              <a:rPr lang="pl-PL" sz="2800" dirty="0" err="1" smtClean="0">
                <a:solidFill>
                  <a:srgbClr val="002060"/>
                </a:solidFill>
              </a:rPr>
              <a:t>activities</a:t>
            </a:r>
            <a:r>
              <a:rPr lang="pl-PL" sz="2800" dirty="0" smtClean="0">
                <a:solidFill>
                  <a:srgbClr val="002060"/>
                </a:solidFill>
              </a:rPr>
              <a:t> </a:t>
            </a:r>
          </a:p>
          <a:p>
            <a:endParaRPr lang="pl-PL" sz="2800" dirty="0" smtClean="0">
              <a:solidFill>
                <a:srgbClr val="002060"/>
              </a:solidFill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8546" y="782743"/>
            <a:ext cx="1865454" cy="532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4153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142844" y="2928934"/>
            <a:ext cx="4357718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l-PL" spc="3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0" y="260648"/>
            <a:ext cx="9144000" cy="100013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ERASMUS+ </a:t>
            </a:r>
            <a:r>
              <a:rPr lang="pl-PL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programme</a:t>
            </a:r>
            <a:endParaRPr lang="pl-PL" sz="40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SIFA PROJECT 2014 – 2016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683568" y="1844824"/>
            <a:ext cx="7920880" cy="4616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 err="1" smtClean="0">
                <a:solidFill>
                  <a:schemeClr val="accent1"/>
                </a:solidFill>
              </a:rPr>
              <a:t>Sources</a:t>
            </a:r>
            <a:r>
              <a:rPr lang="pl-PL" sz="2800" dirty="0" smtClean="0">
                <a:solidFill>
                  <a:schemeClr val="accent1"/>
                </a:solidFill>
              </a:rPr>
              <a:t> / </a:t>
            </a:r>
            <a:r>
              <a:rPr lang="pl-PL" sz="2800" dirty="0" err="1" smtClean="0">
                <a:solidFill>
                  <a:schemeClr val="accent1"/>
                </a:solidFill>
              </a:rPr>
              <a:t>references</a:t>
            </a:r>
            <a:r>
              <a:rPr lang="pl-PL" sz="2800" dirty="0">
                <a:solidFill>
                  <a:schemeClr val="accent1"/>
                </a:solidFill>
              </a:rPr>
              <a:t>.</a:t>
            </a:r>
            <a:endParaRPr lang="pl-PL" sz="2800" dirty="0" smtClean="0">
              <a:solidFill>
                <a:schemeClr val="accent1"/>
              </a:solidFill>
            </a:endParaRPr>
          </a:p>
          <a:p>
            <a:r>
              <a:rPr lang="pl-PL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www.saferinternet.pl</a:t>
            </a:r>
            <a:endParaRPr lang="pl-PL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u="sng" dirty="0">
                <a:solidFill>
                  <a:srgbClr val="0563C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http://</a:t>
            </a:r>
            <a:r>
              <a:rPr lang="pl-PL" u="sng" dirty="0" smtClean="0">
                <a:solidFill>
                  <a:srgbClr val="0563C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safe.met.police.uk/internet_safety/get_the_facts.html</a:t>
            </a:r>
            <a:endParaRPr lang="pl-PL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u="sng" dirty="0">
                <a:solidFill>
                  <a:srgbClr val="0563C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http://</a:t>
            </a:r>
            <a:r>
              <a:rPr lang="pl-PL" u="sng" dirty="0" smtClean="0">
                <a:solidFill>
                  <a:srgbClr val="0563C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kidshealth.org/parent/positive/family/net_safety.html</a:t>
            </a:r>
            <a:endParaRPr lang="pl-PL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u="sng" dirty="0">
                <a:solidFill>
                  <a:srgbClr val="0563C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5"/>
              </a:rPr>
              <a:t>http://</a:t>
            </a:r>
            <a:r>
              <a:rPr lang="pl-PL" u="sng" dirty="0" smtClean="0">
                <a:solidFill>
                  <a:srgbClr val="0563C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5"/>
              </a:rPr>
              <a:t>kidshealth.org/parent/question/safety/internet_surfing.html?tracking=P_RelatedArticle</a:t>
            </a:r>
            <a:endParaRPr lang="pl-PL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u="sng" dirty="0">
                <a:solidFill>
                  <a:srgbClr val="0563C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6"/>
              </a:rPr>
              <a:t>http://</a:t>
            </a:r>
            <a:r>
              <a:rPr lang="pl-PL" u="sng" dirty="0" smtClean="0">
                <a:solidFill>
                  <a:srgbClr val="0563C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6"/>
              </a:rPr>
              <a:t>www.netsmartz.org/InternetSafety</a:t>
            </a:r>
            <a:r>
              <a:rPr lang="pl-PL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u="sng" dirty="0">
                <a:solidFill>
                  <a:srgbClr val="0563C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7"/>
              </a:rPr>
              <a:t>http://</a:t>
            </a:r>
            <a:r>
              <a:rPr lang="pl-PL" u="sng" dirty="0" smtClean="0">
                <a:solidFill>
                  <a:srgbClr val="0563C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7"/>
              </a:rPr>
              <a:t>www.theguardian.com/technology/2014/aug/11/how-to-keep-kids-safe-online-children-advice</a:t>
            </a:r>
            <a:endParaRPr lang="pl-PL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u="sng" dirty="0">
                <a:solidFill>
                  <a:srgbClr val="0563C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8"/>
              </a:rPr>
              <a:t>http://</a:t>
            </a:r>
            <a:r>
              <a:rPr lang="pl-PL" u="sng" dirty="0" smtClean="0">
                <a:solidFill>
                  <a:srgbClr val="0563C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8"/>
              </a:rPr>
              <a:t>www.pamf.org/teen/life/risktaking/internet.html</a:t>
            </a:r>
            <a:endParaRPr lang="pl-PL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u="sng" dirty="0">
                <a:solidFill>
                  <a:srgbClr val="0563C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9"/>
              </a:rPr>
              <a:t>http://www.internetsafety101.org/predatorstatistics.htm</a:t>
            </a:r>
            <a:endParaRPr lang="pl-PL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pl-PL" sz="2800" dirty="0" smtClean="0">
              <a:solidFill>
                <a:srgbClr val="002060"/>
              </a:solidFill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23330" y="1347957"/>
            <a:ext cx="3481118" cy="99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9009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-36730" y="17590"/>
            <a:ext cx="9144000" cy="100013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                             ERASMUS+ </a:t>
            </a:r>
            <a:r>
              <a:rPr lang="pl-PL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programme</a:t>
            </a:r>
            <a:r>
              <a:rPr lang="pl-PL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pl-PL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2014 – 2016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pl-PL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                            </a:t>
            </a:r>
            <a:r>
              <a:rPr lang="pl-PL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looking</a:t>
            </a:r>
            <a:r>
              <a:rPr lang="pl-PL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pl-PL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forward</a:t>
            </a:r>
            <a:r>
              <a:rPr lang="pl-PL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to </a:t>
            </a:r>
            <a:r>
              <a:rPr lang="pl-PL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seeing</a:t>
            </a:r>
            <a:r>
              <a:rPr lang="pl-PL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pl-PL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you</a:t>
            </a:r>
            <a:r>
              <a:rPr lang="pl-PL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pl-PL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all</a:t>
            </a:r>
            <a:r>
              <a:rPr lang="pl-PL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in GRÓJEC 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467544" y="6237312"/>
            <a:ext cx="8208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 err="1" smtClean="0">
                <a:solidFill>
                  <a:srgbClr val="6600CC"/>
                </a:solidFill>
              </a:rPr>
              <a:t>Participating</a:t>
            </a:r>
            <a:r>
              <a:rPr lang="pl-PL" sz="2000" b="1" dirty="0" smtClean="0">
                <a:solidFill>
                  <a:srgbClr val="6600CC"/>
                </a:solidFill>
              </a:rPr>
              <a:t> </a:t>
            </a:r>
            <a:r>
              <a:rPr lang="pl-PL" sz="2000" b="1" dirty="0" err="1" smtClean="0">
                <a:solidFill>
                  <a:srgbClr val="6600CC"/>
                </a:solidFill>
              </a:rPr>
              <a:t>countries</a:t>
            </a:r>
            <a:r>
              <a:rPr lang="pl-PL" sz="2000" b="1" dirty="0" smtClean="0">
                <a:solidFill>
                  <a:srgbClr val="6600CC"/>
                </a:solidFill>
              </a:rPr>
              <a:t>: Greece, </a:t>
            </a:r>
            <a:r>
              <a:rPr lang="pl-PL" sz="2000" b="1" dirty="0" err="1" smtClean="0">
                <a:solidFill>
                  <a:srgbClr val="6600CC"/>
                </a:solidFill>
              </a:rPr>
              <a:t>Sweden</a:t>
            </a:r>
            <a:r>
              <a:rPr lang="pl-PL" sz="2000" b="1" dirty="0" smtClean="0">
                <a:solidFill>
                  <a:srgbClr val="6600CC"/>
                </a:solidFill>
              </a:rPr>
              <a:t>, </a:t>
            </a:r>
            <a:r>
              <a:rPr lang="pl-PL" sz="2000" b="1" dirty="0" err="1" smtClean="0">
                <a:solidFill>
                  <a:srgbClr val="6600CC"/>
                </a:solidFill>
              </a:rPr>
              <a:t>Norway</a:t>
            </a:r>
            <a:r>
              <a:rPr lang="pl-PL" sz="2000" b="1" dirty="0" smtClean="0">
                <a:solidFill>
                  <a:srgbClr val="6600CC"/>
                </a:solidFill>
              </a:rPr>
              <a:t>, Austria, Poland</a:t>
            </a:r>
            <a:endParaRPr lang="pl-PL" sz="2000" b="1" dirty="0">
              <a:solidFill>
                <a:srgbClr val="6600CC"/>
              </a:solidFill>
            </a:endParaRPr>
          </a:p>
        </p:txBody>
      </p:sp>
      <p:pic>
        <p:nvPicPr>
          <p:cNvPr id="2050" name="Picture 2" descr="C:\Users\LO Grójec\Pictures\ERASMUS+ 2014-2016\SIFA LOGO\sifa logo - maly rozmia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1008"/>
            <a:ext cx="1656184" cy="1609800"/>
          </a:xfrm>
          <a:prstGeom prst="rect">
            <a:avLst/>
          </a:prstGeom>
          <a:noFill/>
        </p:spPr>
      </p:pic>
      <p:pic>
        <p:nvPicPr>
          <p:cNvPr id="2051" name="Picture 3" descr="C:\Users\LO Grójec\Pictures\ERASMUS+ 2014-2016\LOGO\EU flag-Erasmus+_vect_POS (2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1042350"/>
            <a:ext cx="3482926" cy="993539"/>
          </a:xfrm>
          <a:prstGeom prst="rect">
            <a:avLst/>
          </a:prstGeom>
          <a:noFill/>
        </p:spPr>
      </p:pic>
      <p:pic>
        <p:nvPicPr>
          <p:cNvPr id="2052" name="Picture 4" descr="C:\Users\LO Grójec\Pictures\ERASMUS+ 2014-2016\ERASMUS+ TEAM\ERASMUS+ TEAM mal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2132856"/>
            <a:ext cx="6983324" cy="3240360"/>
          </a:xfrm>
          <a:prstGeom prst="rect">
            <a:avLst/>
          </a:prstGeom>
          <a:noFill/>
        </p:spPr>
      </p:pic>
      <p:pic>
        <p:nvPicPr>
          <p:cNvPr id="2053" name="Picture 5" descr="C:\Users\LO Grójec\Documents\ERASMUS+ 2014-2016\LOGO\LOGO suggestion POLAND 5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5085184"/>
            <a:ext cx="4183757" cy="117380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owolny kształt 6"/>
          <p:cNvSpPr/>
          <p:nvPr/>
        </p:nvSpPr>
        <p:spPr>
          <a:xfrm>
            <a:off x="611560" y="1845985"/>
            <a:ext cx="7974930" cy="1446550"/>
          </a:xfrm>
          <a:custGeom>
            <a:avLst/>
            <a:gdLst>
              <a:gd name="connsiteX0" fmla="*/ 0 w 7974930"/>
              <a:gd name="connsiteY0" fmla="*/ 0 h 2369880"/>
              <a:gd name="connsiteX1" fmla="*/ 7974930 w 7974930"/>
              <a:gd name="connsiteY1" fmla="*/ 0 h 2369880"/>
              <a:gd name="connsiteX2" fmla="*/ 7974930 w 7974930"/>
              <a:gd name="connsiteY2" fmla="*/ 2369880 h 2369880"/>
              <a:gd name="connsiteX3" fmla="*/ 0 w 7974930"/>
              <a:gd name="connsiteY3" fmla="*/ 2369880 h 2369880"/>
              <a:gd name="connsiteX4" fmla="*/ 0 w 7974930"/>
              <a:gd name="connsiteY4" fmla="*/ 0 h 2369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4930" h="2369880">
                <a:moveTo>
                  <a:pt x="0" y="0"/>
                </a:moveTo>
                <a:lnTo>
                  <a:pt x="7974930" y="0"/>
                </a:lnTo>
                <a:lnTo>
                  <a:pt x="7974930" y="2369880"/>
                </a:lnTo>
                <a:lnTo>
                  <a:pt x="0" y="2369880"/>
                </a:lnTo>
                <a:lnTo>
                  <a:pt x="0" y="0"/>
                </a:lnTo>
                <a:close/>
              </a:path>
            </a:pathLst>
          </a:custGeom>
          <a:ln w="44450">
            <a:solidFill>
              <a:schemeClr val="bg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pl-PL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THANK YOU FOR YOUR ATTENTION</a:t>
            </a:r>
            <a:endParaRPr lang="pl-PL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1" descr="C:\Users\LO Grójec\Documents\COMENIUS 2013-2015\WIZYTA PRZYGOTOWAWCZA\PREZENTACJA SZKOLY\Zdjecia do prezentacji szkoly\tarczaglownyprojekt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005064"/>
            <a:ext cx="2021433" cy="2195289"/>
          </a:xfrm>
          <a:prstGeom prst="rect">
            <a:avLst/>
          </a:prstGeom>
          <a:noFill/>
        </p:spPr>
      </p:pic>
      <p:pic>
        <p:nvPicPr>
          <p:cNvPr id="1026" name="Picture 2" descr="C:\Users\LO Grójec\Pictures\COMENIUS 2013-2015\ZDJECIA SZKOL\POLAND\34_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3933056"/>
            <a:ext cx="3652788" cy="2047229"/>
          </a:xfrm>
          <a:prstGeom prst="rect">
            <a:avLst/>
          </a:prstGeom>
          <a:noFill/>
        </p:spPr>
      </p:pic>
      <p:pic>
        <p:nvPicPr>
          <p:cNvPr id="1028" name="Picture 4" descr="C:\Users\LO Grójec\Pictures\COMENIUS 2013-2015\LOGO COMENIUS\FRS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27784" y="5157192"/>
            <a:ext cx="2232249" cy="831028"/>
          </a:xfrm>
          <a:prstGeom prst="rect">
            <a:avLst/>
          </a:prstGeom>
          <a:noFill/>
        </p:spPr>
      </p:pic>
      <p:pic>
        <p:nvPicPr>
          <p:cNvPr id="1030" name="Picture 6" descr="C:\Users\LO Grójec\Pictures\ERASMUS+ 2014-2016\LOGO\EU flag-Erasmus+_vect_POS (2)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84168" y="620688"/>
            <a:ext cx="2474814" cy="705965"/>
          </a:xfrm>
          <a:prstGeom prst="rect">
            <a:avLst/>
          </a:prstGeom>
          <a:noFill/>
        </p:spPr>
      </p:pic>
      <p:pic>
        <p:nvPicPr>
          <p:cNvPr id="1031" name="Picture 7" descr="C:\Users\LO Grójec\Pictures\ERASMUS+ 2014-2016\LOGO\SIFA LOGO\sifa logo - bardzo maly rozmiar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98440" y="3771040"/>
            <a:ext cx="1368152" cy="1331668"/>
          </a:xfrm>
          <a:prstGeom prst="rect">
            <a:avLst/>
          </a:prstGeom>
          <a:noFill/>
        </p:spPr>
      </p:pic>
      <p:sp>
        <p:nvSpPr>
          <p:cNvPr id="11" name="pole tekstowe 10"/>
          <p:cNvSpPr txBox="1"/>
          <p:nvPr/>
        </p:nvSpPr>
        <p:spPr>
          <a:xfrm>
            <a:off x="5220072" y="6237312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/>
              <a:t>przygotował: PAWEŁ POŚNIK </a:t>
            </a:r>
            <a:endParaRPr lang="pl-PL" b="1" dirty="0"/>
          </a:p>
        </p:txBody>
      </p:sp>
    </p:spTree>
    <p:custDataLst>
      <p:tags r:id="rId1"/>
    </p:custData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"/>
</p:tagLst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spek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1893</TotalTime>
  <Words>274</Words>
  <Application>Microsoft Office PowerPoint</Application>
  <PresentationFormat>Pokaz na ekranie (4:3)</PresentationFormat>
  <Paragraphs>52</Paragraphs>
  <Slides>8</Slides>
  <Notes>0</Notes>
  <HiddenSlides>0</HiddenSlides>
  <MMClips>0</MMClips>
  <ScaleCrop>false</ScaleCrop>
  <HeadingPairs>
    <vt:vector size="8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  <vt:variant>
        <vt:lpstr>Pokazy niestandardowe</vt:lpstr>
      </vt:variant>
      <vt:variant>
        <vt:i4>1</vt:i4>
      </vt:variant>
    </vt:vector>
  </HeadingPairs>
  <TitlesOfParts>
    <vt:vector size="12" baseType="lpstr">
      <vt:lpstr>Arial</vt:lpstr>
      <vt:lpstr>Calibri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Pokaz niestandardowy 1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Cheetos</dc:creator>
  <cp:lastModifiedBy>PAWEŁ POŚNIK</cp:lastModifiedBy>
  <cp:revision>284</cp:revision>
  <dcterms:created xsi:type="dcterms:W3CDTF">2009-10-26T22:17:20Z</dcterms:created>
  <dcterms:modified xsi:type="dcterms:W3CDTF">2015-10-02T05:52:14Z</dcterms:modified>
</cp:coreProperties>
</file>