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PT Sans Narrow"/>
      <p:regular r:id="rId16"/>
      <p:bold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PTSansNarrow-bold.fntdata"/><Relationship Id="rId16" Type="http://schemas.openxmlformats.org/officeDocument/2006/relationships/font" Target="fonts/PTSansNarrow-regular.fntdata"/><Relationship Id="rId5" Type="http://schemas.openxmlformats.org/officeDocument/2006/relationships/slide" Target="slides/slide1.xml"/><Relationship Id="rId19" Type="http://schemas.openxmlformats.org/officeDocument/2006/relationships/font" Target="fonts/OpenSans-bold.fntdata"/><Relationship Id="rId6" Type="http://schemas.openxmlformats.org/officeDocument/2006/relationships/slide" Target="slides/slide2.xml"/><Relationship Id="rId18" Type="http://schemas.openxmlformats.org/officeDocument/2006/relationships/font" Target="fonts/OpenSans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K7v-iwut1bU" TargetMode="External"/><Relationship Id="rId4" Type="http://schemas.openxmlformats.org/officeDocument/2006/relationships/image" Target="../media/image0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X8mnZojIth4" TargetMode="External"/><Relationship Id="rId4" Type="http://schemas.openxmlformats.org/officeDocument/2006/relationships/image" Target="../media/image0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Relationship Id="rId4" Type="http://schemas.openxmlformats.org/officeDocument/2006/relationships/image" Target="../media/image0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03.jpg"/><Relationship Id="rId5" Type="http://schemas.openxmlformats.org/officeDocument/2006/relationships/image" Target="../media/image0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UpH4YEQoBG4" TargetMode="External"/><Relationship Id="rId4" Type="http://schemas.openxmlformats.org/officeDocument/2006/relationships/image" Target="../media/image0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ABbEURxGWys" TargetMode="External"/><Relationship Id="rId4" Type="http://schemas.openxmlformats.org/officeDocument/2006/relationships/image" Target="../media/image0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UlyL0YC_9po" TargetMode="External"/><Relationship Id="rId4" Type="http://schemas.openxmlformats.org/officeDocument/2006/relationships/image" Target="../media/image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SIFA i Norge</a:t>
            </a:r>
          </a:p>
          <a:p>
            <a:pPr lvl="0">
              <a:spcBef>
                <a:spcPts val="0"/>
              </a:spcBef>
              <a:buNone/>
            </a:pPr>
            <a:r>
              <a:rPr lang="en-GB" sz="1400"/>
              <a:t>Os Vidaregående Skule i Os utanför Bergen</a:t>
            </a:r>
          </a:p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9-15 Februari 2015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265500" y="1039675"/>
            <a:ext cx="4045200" cy="806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Workshop-Resultat</a:t>
            </a:r>
          </a:p>
        </p:txBody>
      </p:sp>
      <p:sp>
        <p:nvSpPr>
          <p:cNvPr id="135" name="Shape 135"/>
          <p:cNvSpPr txBox="1"/>
          <p:nvPr>
            <p:ph idx="1" type="subTitle"/>
          </p:nvPr>
        </p:nvSpPr>
        <p:spPr>
          <a:xfrm>
            <a:off x="0" y="2088275"/>
            <a:ext cx="4576200" cy="1151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/>
              <a:t>4.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Internet addiction</a:t>
            </a:r>
          </a:p>
        </p:txBody>
      </p:sp>
      <p:pic>
        <p:nvPicPr>
          <p:cNvPr descr="INTERNET ADDICTION.png"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200" y="1443713"/>
            <a:ext cx="4576200" cy="225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265500" y="1381675"/>
            <a:ext cx="4045200" cy="208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TILL SIST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Några tankar om SIFA-veckan i Os</a:t>
            </a:r>
          </a:p>
        </p:txBody>
      </p:sp>
      <p:pic>
        <p:nvPicPr>
          <p:cNvPr descr="REFLEKTIONER OM SIFA NORGE.png"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0250" y="1137850"/>
            <a:ext cx="4553750" cy="2230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265500" y="1039675"/>
            <a:ext cx="4045200" cy="2188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TEMA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-GB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INTERNET - HÄLSA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Ergonomi  och Sömn 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600" y="510887"/>
            <a:ext cx="4446874" cy="4446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FA LOGO kopia.jpg" id="74" name="Shape 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299" y="670825"/>
            <a:ext cx="1625475" cy="123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265500" y="1039675"/>
            <a:ext cx="4045200" cy="1015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Vi som var med...</a:t>
            </a:r>
          </a:p>
        </p:txBody>
      </p:sp>
      <p:sp>
        <p:nvSpPr>
          <p:cNvPr id="80" name="Shape 80"/>
          <p:cNvSpPr txBox="1"/>
          <p:nvPr>
            <p:ph idx="1" type="subTitle"/>
          </p:nvPr>
        </p:nvSpPr>
        <p:spPr>
          <a:xfrm>
            <a:off x="265500" y="2343725"/>
            <a:ext cx="4045200" cy="183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Oscar Eriksson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Anna Kristiansson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Linnéa Sundén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Ellinor Lindström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Lärare: Fabian, Rickard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275" y="623450"/>
            <a:ext cx="4554720" cy="3416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5675" y="476025"/>
            <a:ext cx="5640950" cy="37546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>
            <p:ph type="title"/>
          </p:nvPr>
        </p:nvSpPr>
        <p:spPr>
          <a:xfrm>
            <a:off x="2492300" y="4356050"/>
            <a:ext cx="3947700" cy="346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FF9900"/>
                </a:solidFill>
                <a:latin typeface="Open Sans"/>
                <a:ea typeface="Open Sans"/>
                <a:cs typeface="Open Sans"/>
                <a:sym typeface="Open Sans"/>
              </a:rPr>
              <a:t>Utsikt från värdfamiljens hus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11700" y="311775"/>
            <a:ext cx="4808700" cy="755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Föreläsningar, Workshops och lektioner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875" y="0"/>
            <a:ext cx="3841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2091415.jpg"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6450" y="2657950"/>
            <a:ext cx="3314075" cy="2485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049.jpg" id="95" name="Shape 95"/>
          <p:cNvPicPr preferRelativeResize="0"/>
          <p:nvPr/>
        </p:nvPicPr>
        <p:blipFill rotWithShape="1">
          <a:blip r:embed="rId5">
            <a:alphaModFix/>
          </a:blip>
          <a:srcRect b="56431" l="53241" r="7136" t="15963"/>
          <a:stretch/>
        </p:blipFill>
        <p:spPr>
          <a:xfrm>
            <a:off x="4886400" y="0"/>
            <a:ext cx="2728501" cy="166032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>
            <p:ph idx="1" type="body"/>
          </p:nvPr>
        </p:nvSpPr>
        <p:spPr>
          <a:xfrm>
            <a:off x="311700" y="1067475"/>
            <a:ext cx="4808700" cy="284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GB" sz="1800">
                <a:solidFill>
                  <a:srgbClr val="000000"/>
                </a:solidFill>
                <a:highlight>
                  <a:srgbClr val="FFFFFF"/>
                </a:highlight>
              </a:rPr>
              <a:t>Föreläsning av </a:t>
            </a:r>
            <a:r>
              <a:rPr b="1" lang="en-GB" sz="18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professor Pallesen från Bergens sömncenter.</a:t>
            </a:r>
          </a:p>
          <a:p>
            <a:pPr lvl="0">
              <a:spcBef>
                <a:spcPts val="0"/>
              </a:spcBef>
              <a:buNone/>
            </a:pPr>
            <a:r>
              <a:rPr b="1" lang="en-GB" sz="1800">
                <a:solidFill>
                  <a:srgbClr val="000000"/>
                </a:solidFill>
              </a:rPr>
              <a:t>Workshops på temat HÄLSA i 4 grupper med elever från alla länder; Österrike, Polen, Grekland och Norge.</a:t>
            </a:r>
          </a:p>
          <a:p>
            <a:pPr lvl="0">
              <a:spcBef>
                <a:spcPts val="0"/>
              </a:spcBef>
              <a:buNone/>
            </a:pPr>
            <a:r>
              <a:rPr b="1" lang="en-GB" sz="1800">
                <a:solidFill>
                  <a:srgbClr val="000000"/>
                </a:solidFill>
              </a:rPr>
              <a:t>Vi fick även följa med våra norska värdar till deras vanliga lektioner.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265500" y="696625"/>
            <a:ext cx="4045200" cy="34137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3600"/>
              <a:t>i</a:t>
            </a:r>
            <a:r>
              <a:rPr lang="en-GB" sz="3600"/>
              <a:t> BERGEN:</a:t>
            </a:r>
          </a:p>
          <a:p>
            <a:pPr lvl="0">
              <a:spcBef>
                <a:spcPts val="0"/>
              </a:spcBef>
              <a:buNone/>
            </a:pPr>
            <a:r>
              <a:rPr lang="en-GB" sz="3600">
                <a:solidFill>
                  <a:srgbClr val="000000"/>
                </a:solidFill>
              </a:rPr>
              <a:t>Skolmuseum, </a:t>
            </a:r>
          </a:p>
          <a:p>
            <a:pPr lvl="0">
              <a:spcBef>
                <a:spcPts val="0"/>
              </a:spcBef>
              <a:buNone/>
            </a:pPr>
            <a:r>
              <a:rPr lang="en-GB" sz="3600">
                <a:solidFill>
                  <a:srgbClr val="000000"/>
                </a:solidFill>
              </a:rPr>
              <a:t>Griegmuseum </a:t>
            </a:r>
          </a:p>
          <a:p>
            <a:pPr lvl="0">
              <a:spcBef>
                <a:spcPts val="0"/>
              </a:spcBef>
              <a:buNone/>
            </a:pPr>
            <a:r>
              <a:rPr lang="en-GB" sz="3600">
                <a:solidFill>
                  <a:srgbClr val="000000"/>
                </a:solidFill>
              </a:rPr>
              <a:t>och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3600">
                <a:solidFill>
                  <a:srgbClr val="000000"/>
                </a:solidFill>
              </a:rPr>
              <a:t>Lite vandring</a:t>
            </a:r>
            <a:r>
              <a:rPr lang="en-GB"/>
              <a:t> </a:t>
            </a:r>
          </a:p>
        </p:txBody>
      </p:sp>
      <p:pic>
        <p:nvPicPr>
          <p:cNvPr descr="Skolmuseum.jpg"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0" y="-12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ieg.jpg" id="103" name="Shape 103"/>
          <p:cNvPicPr preferRelativeResize="0"/>
          <p:nvPr/>
        </p:nvPicPr>
        <p:blipFill rotWithShape="1">
          <a:blip r:embed="rId4">
            <a:alphaModFix/>
          </a:blip>
          <a:srcRect b="17501" l="10512" r="13528" t="-2498"/>
          <a:stretch/>
        </p:blipFill>
        <p:spPr>
          <a:xfrm>
            <a:off x="6792200" y="2089900"/>
            <a:ext cx="2351801" cy="1973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IEG 2.jpg" id="104" name="Shape 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475" y="1794800"/>
            <a:ext cx="2244726" cy="16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4760300" y="3378450"/>
            <a:ext cx="2031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Griegs släktträd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4518600" y="767700"/>
            <a:ext cx="20319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Skolmuseum</a:t>
            </a:r>
          </a:p>
        </p:txBody>
      </p:sp>
      <p:pic>
        <p:nvPicPr>
          <p:cNvPr descr="Bergen.jpg" id="107" name="Shape 107"/>
          <p:cNvPicPr preferRelativeResize="0"/>
          <p:nvPr/>
        </p:nvPicPr>
        <p:blipFill rotWithShape="1">
          <a:blip r:embed="rId6">
            <a:alphaModFix/>
          </a:blip>
          <a:srcRect b="27060" l="0" r="0" t="0"/>
          <a:stretch/>
        </p:blipFill>
        <p:spPr>
          <a:xfrm>
            <a:off x="4547475" y="3703775"/>
            <a:ext cx="2631778" cy="1439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7260150" y="4507800"/>
            <a:ext cx="17496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BERGEN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265500" y="1039675"/>
            <a:ext cx="4045200" cy="806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Workshop-Resultat</a:t>
            </a:r>
          </a:p>
        </p:txBody>
      </p:sp>
      <p:sp>
        <p:nvSpPr>
          <p:cNvPr id="114" name="Shape 114"/>
          <p:cNvSpPr txBox="1"/>
          <p:nvPr>
            <p:ph idx="1" type="subTitle"/>
          </p:nvPr>
        </p:nvSpPr>
        <p:spPr>
          <a:xfrm>
            <a:off x="0" y="2088275"/>
            <a:ext cx="4576200" cy="57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u="sng">
                <a:solidFill>
                  <a:schemeClr val="hlink"/>
                </a:solidFill>
                <a:hlinkClick r:id="rId3"/>
              </a:rPr>
              <a:t>Sleeping disorder</a:t>
            </a:r>
          </a:p>
        </p:txBody>
      </p:sp>
      <p:pic>
        <p:nvPicPr>
          <p:cNvPr descr="SLEEPING DISORDERS.png"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7800" y="1205027"/>
            <a:ext cx="4576200" cy="2373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265500" y="1039675"/>
            <a:ext cx="4045200" cy="806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Workshop-Resultat</a:t>
            </a:r>
          </a:p>
        </p:txBody>
      </p:sp>
      <p:sp>
        <p:nvSpPr>
          <p:cNvPr id="121" name="Shape 121"/>
          <p:cNvSpPr txBox="1"/>
          <p:nvPr>
            <p:ph idx="1" type="subTitle"/>
          </p:nvPr>
        </p:nvSpPr>
        <p:spPr>
          <a:xfrm>
            <a:off x="0" y="2088275"/>
            <a:ext cx="4576200" cy="210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/>
              <a:t>2.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Depression, social isolation</a:t>
            </a:r>
          </a:p>
        </p:txBody>
      </p:sp>
      <p:pic>
        <p:nvPicPr>
          <p:cNvPr descr="DEPRESSION SOCIAL ISOLATION.png"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7800" y="1146472"/>
            <a:ext cx="4576200" cy="2922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265500" y="1039675"/>
            <a:ext cx="4045200" cy="806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/>
              <a:t>Workshop-Resultat</a:t>
            </a:r>
          </a:p>
        </p:txBody>
      </p:sp>
      <p:sp>
        <p:nvSpPr>
          <p:cNvPr id="128" name="Shape 128"/>
          <p:cNvSpPr txBox="1"/>
          <p:nvPr>
            <p:ph idx="1" type="subTitle"/>
          </p:nvPr>
        </p:nvSpPr>
        <p:spPr>
          <a:xfrm>
            <a:off x="0" y="2088275"/>
            <a:ext cx="4576200" cy="1278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/>
              <a:t>3.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Physical problems - ergonomy</a:t>
            </a:r>
          </a:p>
        </p:txBody>
      </p:sp>
      <p:pic>
        <p:nvPicPr>
          <p:cNvPr descr="PHYSICAL PROBLEMS.png"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7799" y="1480890"/>
            <a:ext cx="4576200" cy="2263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