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3" r:id="rId12"/>
  </p:sldIdLst>
  <p:sldSz cx="9144000" cy="5143500" type="screen16x9"/>
  <p:notesSz cx="6858000" cy="9144000"/>
  <p:embeddedFontLst>
    <p:embeddedFont>
      <p:font typeface="Amatic SC" charset="0"/>
      <p:regular r:id="rId14"/>
      <p:bold r:id="rId15"/>
    </p:embeddedFont>
    <p:embeddedFont>
      <p:font typeface="Source Code Pro" charset="0"/>
      <p:regular r:id="rId16"/>
      <p:bold r:id="rId17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318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8000"/>
            </a:lvl1pPr>
            <a:lvl2pPr algn="ctr">
              <a:spcBef>
                <a:spcPts val="0"/>
              </a:spcBef>
              <a:buSzPct val="100000"/>
              <a:defRPr sz="8000"/>
            </a:lvl2pPr>
            <a:lvl3pPr algn="ctr">
              <a:spcBef>
                <a:spcPts val="0"/>
              </a:spcBef>
              <a:buSzPct val="100000"/>
              <a:defRPr sz="8000"/>
            </a:lvl3pPr>
            <a:lvl4pPr algn="ctr">
              <a:spcBef>
                <a:spcPts val="0"/>
              </a:spcBef>
              <a:buSzPct val="100000"/>
              <a:defRPr sz="8000"/>
            </a:lvl4pPr>
            <a:lvl5pPr algn="ctr">
              <a:spcBef>
                <a:spcPts val="0"/>
              </a:spcBef>
              <a:buSzPct val="100000"/>
              <a:defRPr sz="8000"/>
            </a:lvl5pPr>
            <a:lvl6pPr algn="ctr">
              <a:spcBef>
                <a:spcPts val="0"/>
              </a:spcBef>
              <a:buSzPct val="100000"/>
              <a:defRPr sz="8000"/>
            </a:lvl6pPr>
            <a:lvl7pPr algn="ctr">
              <a:spcBef>
                <a:spcPts val="0"/>
              </a:spcBef>
              <a:buSzPct val="100000"/>
              <a:defRPr sz="8000"/>
            </a:lvl7pPr>
            <a:lvl8pPr algn="ctr">
              <a:spcBef>
                <a:spcPts val="0"/>
              </a:spcBef>
              <a:buSzPct val="100000"/>
              <a:defRPr sz="8000"/>
            </a:lvl8pPr>
            <a:lvl9pPr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bg>
      <p:bgPr>
        <a:solidFill>
          <a:schemeClr val="dk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4000"/>
            </a:lvl1pPr>
            <a:lvl2pPr>
              <a:spcBef>
                <a:spcPts val="0"/>
              </a:spcBef>
              <a:buSzPct val="100000"/>
              <a:defRPr sz="4000"/>
            </a:lvl2pPr>
            <a:lvl3pPr>
              <a:spcBef>
                <a:spcPts val="0"/>
              </a:spcBef>
              <a:buSzPct val="100000"/>
              <a:defRPr sz="4000"/>
            </a:lvl3pPr>
            <a:lvl4pPr>
              <a:spcBef>
                <a:spcPts val="0"/>
              </a:spcBef>
              <a:buSzPct val="100000"/>
              <a:defRPr sz="4000"/>
            </a:lvl4pPr>
            <a:lvl5pPr>
              <a:spcBef>
                <a:spcPts val="0"/>
              </a:spcBef>
              <a:buSzPct val="100000"/>
              <a:defRPr sz="4000"/>
            </a:lvl5pPr>
            <a:lvl6pPr>
              <a:spcBef>
                <a:spcPts val="0"/>
              </a:spcBef>
              <a:buSzPct val="100000"/>
              <a:defRPr sz="4000"/>
            </a:lvl6pPr>
            <a:lvl7pPr>
              <a:spcBef>
                <a:spcPts val="0"/>
              </a:spcBef>
              <a:buSzPct val="100000"/>
              <a:defRPr sz="4000"/>
            </a:lvl7pPr>
            <a:lvl8pPr>
              <a:spcBef>
                <a:spcPts val="0"/>
              </a:spcBef>
              <a:buSzPct val="100000"/>
              <a:defRPr sz="4000"/>
            </a:lvl8pPr>
            <a:lvl9pPr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3000"/>
            </a:lvl1pPr>
            <a:lvl2pPr>
              <a:spcBef>
                <a:spcPts val="0"/>
              </a:spcBef>
              <a:buSzPct val="100000"/>
              <a:defRPr sz="3000"/>
            </a:lvl2pPr>
            <a:lvl3pPr>
              <a:spcBef>
                <a:spcPts val="0"/>
              </a:spcBef>
              <a:buSzPct val="100000"/>
              <a:defRPr sz="3000"/>
            </a:lvl3pPr>
            <a:lvl4pPr>
              <a:spcBef>
                <a:spcPts val="0"/>
              </a:spcBef>
              <a:buSzPct val="100000"/>
              <a:defRPr sz="3000"/>
            </a:lvl4pPr>
            <a:lvl5pPr>
              <a:spcBef>
                <a:spcPts val="0"/>
              </a:spcBef>
              <a:buSzPct val="100000"/>
              <a:defRPr sz="3000"/>
            </a:lvl5pPr>
            <a:lvl6pPr>
              <a:spcBef>
                <a:spcPts val="0"/>
              </a:spcBef>
              <a:buSzPct val="100000"/>
              <a:defRPr sz="3000"/>
            </a:lvl6pPr>
            <a:lvl7pPr>
              <a:spcBef>
                <a:spcPts val="0"/>
              </a:spcBef>
              <a:buSzPct val="100000"/>
              <a:defRPr sz="3000"/>
            </a:lvl7pPr>
            <a:lvl8pPr>
              <a:spcBef>
                <a:spcPts val="0"/>
              </a:spcBef>
              <a:buSzPct val="100000"/>
              <a:defRPr sz="3000"/>
            </a:lvl8pPr>
            <a:lvl9pPr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>
                <a:solidFill>
                  <a:schemeClr val="lt1"/>
                </a:solidFill>
              </a:rPr>
              <a:pPr>
                <a:spcBef>
                  <a:spcPts val="0"/>
                </a:spcBef>
                <a:buNone/>
              </a:pPr>
              <a:t>‹#›</a:t>
            </a:fld>
            <a:endParaRPr lang="el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l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el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Task 1</a:t>
            </a:r>
            <a:endParaRPr lang="el" dirty="0"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Group 1, Blue Team</a:t>
            </a:r>
            <a:r>
              <a:rPr lang="el" dirty="0" smtClean="0"/>
              <a:t>, </a:t>
            </a:r>
            <a:r>
              <a:rPr lang="en-US" dirty="0" smtClean="0"/>
              <a:t>Poland: Magdalena, Norway: </a:t>
            </a:r>
            <a:r>
              <a:rPr lang="en-US" dirty="0" err="1" smtClean="0"/>
              <a:t>Henrik</a:t>
            </a:r>
            <a:r>
              <a:rPr lang="en-US" dirty="0" smtClean="0"/>
              <a:t>, Sweden: Adam, Austria: Sandra, Greece: Christina, </a:t>
            </a:r>
            <a:r>
              <a:rPr lang="en-US" dirty="0" err="1" smtClean="0"/>
              <a:t>Anthi</a:t>
            </a:r>
            <a:r>
              <a:rPr lang="en-US" dirty="0" smtClean="0"/>
              <a:t>, </a:t>
            </a:r>
            <a:r>
              <a:rPr lang="en-US" dirty="0" err="1" smtClean="0"/>
              <a:t>Haris</a:t>
            </a:r>
            <a:endParaRPr lang="el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dirty="0" smtClean="0"/>
              <a:t>REasons for the differences found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Austria: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There is no policy in Austrian schools for plagiarism.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 The students who didn’t participate in the </a:t>
            </a:r>
            <a:r>
              <a:rPr lang="en-US" dirty="0" err="1" smtClean="0">
                <a:solidFill>
                  <a:schemeClr val="accent1"/>
                </a:solidFill>
              </a:rPr>
              <a:t>Sifa</a:t>
            </a:r>
            <a:r>
              <a:rPr lang="en-US" dirty="0" smtClean="0">
                <a:solidFill>
                  <a:schemeClr val="accent1"/>
                </a:solidFill>
              </a:rPr>
              <a:t> Project, weren’t informed about this specific topic.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There is also the possibility that some students did not understand the question asked.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References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Sifa</a:t>
            </a:r>
            <a:r>
              <a:rPr lang="en-US" dirty="0" smtClean="0">
                <a:solidFill>
                  <a:schemeClr val="accent1"/>
                </a:solidFill>
              </a:rPr>
              <a:t> Ethics Questionnaire</a:t>
            </a:r>
            <a:endParaRPr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Contents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1"/>
                </a:solidFill>
              </a:rPr>
              <a:t>Task 1 Description</a:t>
            </a:r>
            <a:endParaRPr lang="el" dirty="0">
              <a:solidFill>
                <a:schemeClr val="accent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1"/>
                </a:solidFill>
              </a:rPr>
              <a:t>Question Asked</a:t>
            </a:r>
            <a:endParaRPr lang="el" dirty="0">
              <a:solidFill>
                <a:schemeClr val="accent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l" dirty="0">
                <a:solidFill>
                  <a:schemeClr val="accent1"/>
                </a:solidFill>
              </a:rPr>
              <a:t>Evaluation of Answers</a:t>
            </a:r>
          </a:p>
          <a:p>
            <a:pPr rtl="0">
              <a:spcBef>
                <a:spcPts val="0"/>
              </a:spcBef>
              <a:buNone/>
            </a:pPr>
            <a:r>
              <a:rPr lang="el" dirty="0">
                <a:solidFill>
                  <a:schemeClr val="accent1"/>
                </a:solidFill>
              </a:rPr>
              <a:t>Differences found in answers</a:t>
            </a:r>
          </a:p>
          <a:p>
            <a:pPr rtl="0">
              <a:spcBef>
                <a:spcPts val="0"/>
              </a:spcBef>
              <a:buNone/>
            </a:pPr>
            <a:r>
              <a:rPr lang="el" dirty="0">
                <a:solidFill>
                  <a:schemeClr val="accent1"/>
                </a:solidFill>
              </a:rPr>
              <a:t>Reasons for these differences</a:t>
            </a:r>
          </a:p>
          <a:p>
            <a:pPr rtl="0">
              <a:spcBef>
                <a:spcPts val="0"/>
              </a:spcBef>
              <a:buNone/>
            </a:pPr>
            <a:r>
              <a:rPr lang="el" dirty="0">
                <a:solidFill>
                  <a:schemeClr val="accent1"/>
                </a:solidFill>
              </a:rPr>
              <a:t>References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Task 1 Description</a:t>
            </a:r>
            <a:endParaRPr lang="el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 sz="2400" dirty="0" smtClean="0">
                <a:solidFill>
                  <a:schemeClr val="accent1"/>
                </a:solidFill>
              </a:rPr>
              <a:t>During </a:t>
            </a:r>
            <a:r>
              <a:rPr lang="el" sz="2400" dirty="0">
                <a:solidFill>
                  <a:schemeClr val="accent1"/>
                </a:solidFill>
              </a:rPr>
              <a:t>the presentation of the analysis results a significant difference was found among answers of students from different countries in question 1.1 about </a:t>
            </a:r>
            <a:r>
              <a:rPr lang="el" sz="2400" dirty="0" smtClean="0">
                <a:solidFill>
                  <a:schemeClr val="accent1"/>
                </a:solidFill>
              </a:rPr>
              <a:t>Plagiarism</a:t>
            </a:r>
            <a:r>
              <a:rPr lang="en-US" sz="2400" dirty="0" smtClean="0">
                <a:solidFill>
                  <a:schemeClr val="accent1"/>
                </a:solidFill>
              </a:rPr>
              <a:t>. The task is to show this difference and interpret its origins.</a:t>
            </a:r>
            <a:endParaRPr lang="el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Question ASKED</a:t>
            </a:r>
            <a:endParaRPr lang="el" dirty="0"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350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l" b="1" dirty="0" smtClean="0">
                <a:solidFill>
                  <a:srgbClr val="000000"/>
                </a:solidFill>
              </a:rPr>
              <a:t>1.1 </a:t>
            </a:r>
            <a:r>
              <a:rPr lang="el" b="1" dirty="0">
                <a:solidFill>
                  <a:srgbClr val="000000"/>
                </a:solidFill>
              </a:rPr>
              <a:t>What do you think that Plagiarism means?</a:t>
            </a:r>
          </a:p>
          <a:p>
            <a:pPr marL="406400" indent="-342900" rtl="0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l" dirty="0">
                <a:solidFill>
                  <a:schemeClr val="accent1"/>
                </a:solidFill>
              </a:rPr>
              <a:t>I have never heard of it</a:t>
            </a:r>
          </a:p>
          <a:p>
            <a:pPr marL="406400" indent="-342900" rtl="0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l" dirty="0">
                <a:solidFill>
                  <a:schemeClr val="accent1"/>
                </a:solidFill>
              </a:rPr>
              <a:t>You copy someone else’s work entirely but call it your own</a:t>
            </a:r>
          </a:p>
          <a:p>
            <a:pPr marL="406400" indent="-342900" rtl="0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l" dirty="0">
                <a:solidFill>
                  <a:schemeClr val="accent1"/>
                </a:solidFill>
              </a:rPr>
              <a:t>You use someone else’s work but change it in many ways to fit your own purpose</a:t>
            </a:r>
          </a:p>
          <a:p>
            <a:pPr marL="406400" indent="-342900" rtl="0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l" dirty="0">
                <a:solidFill>
                  <a:schemeClr val="accent1"/>
                </a:solidFill>
              </a:rPr>
              <a:t>You create something but make it look like it was made by someone else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Evaluation of answers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2" indent="-342900">
              <a:buFont typeface="+mj-lt"/>
              <a:buAutoNum type="alphaLcParenR"/>
            </a:pPr>
            <a:r>
              <a:rPr lang="en-US" dirty="0" smtClean="0">
                <a:solidFill>
                  <a:schemeClr val="accent1"/>
                </a:solidFill>
              </a:rPr>
              <a:t>O</a:t>
            </a:r>
          </a:p>
          <a:p>
            <a:pPr marL="342900" lvl="2" indent="-342900">
              <a:buFont typeface="+mj-lt"/>
              <a:buAutoNum type="alphaLcParenR"/>
            </a:pPr>
            <a:r>
              <a:rPr lang="en-US" dirty="0" smtClean="0">
                <a:solidFill>
                  <a:schemeClr val="accent1"/>
                </a:solidFill>
              </a:rPr>
              <a:t>3</a:t>
            </a:r>
          </a:p>
          <a:p>
            <a:pPr marL="342900" lvl="2" indent="-342900">
              <a:buFont typeface="+mj-lt"/>
              <a:buAutoNum type="alphaLcParenR"/>
            </a:pPr>
            <a:r>
              <a:rPr lang="en-US" dirty="0" smtClean="0">
                <a:solidFill>
                  <a:schemeClr val="accent1"/>
                </a:solidFill>
              </a:rPr>
              <a:t>2</a:t>
            </a:r>
          </a:p>
          <a:p>
            <a:pPr marL="342900" lvl="2" indent="-342900">
              <a:buFont typeface="+mj-lt"/>
              <a:buAutoNum type="alphaLcParenR"/>
            </a:pPr>
            <a:r>
              <a:rPr lang="en-US" dirty="0" smtClean="0">
                <a:solidFill>
                  <a:schemeClr val="accent1"/>
                </a:solidFill>
              </a:rPr>
              <a:t>1</a:t>
            </a:r>
            <a:endParaRPr lang="en-US" dirty="0">
              <a:solidFill>
                <a:schemeClr val="accent1"/>
              </a:solidFill>
            </a:endParaRPr>
          </a:p>
          <a:p>
            <a:pPr marL="342900" lvl="2" indent="-342900"/>
            <a:r>
              <a:rPr lang="en-US" dirty="0" smtClean="0">
                <a:solidFill>
                  <a:schemeClr val="accent1"/>
                </a:solidFill>
              </a:rPr>
              <a:t>We resulted that</a:t>
            </a:r>
          </a:p>
          <a:p>
            <a:pPr marL="342900" lvl="2" indent="-342900"/>
            <a:r>
              <a:rPr lang="en-US" dirty="0" smtClean="0">
                <a:solidFill>
                  <a:schemeClr val="accent1"/>
                </a:solidFill>
              </a:rPr>
              <a:t>b) </a:t>
            </a:r>
            <a:r>
              <a:rPr lang="en-US" dirty="0" smtClean="0">
                <a:solidFill>
                  <a:schemeClr val="accent1"/>
                </a:solidFill>
              </a:rPr>
              <a:t>was the best </a:t>
            </a:r>
            <a:r>
              <a:rPr lang="en-US" dirty="0" smtClean="0">
                <a:solidFill>
                  <a:schemeClr val="accent1"/>
                </a:solidFill>
              </a:rPr>
              <a:t>answer</a:t>
            </a:r>
          </a:p>
          <a:p>
            <a:pPr marL="342900" lvl="2" indent="-342900"/>
            <a:r>
              <a:rPr lang="en-US" dirty="0" smtClean="0">
                <a:solidFill>
                  <a:schemeClr val="accent1"/>
                </a:solidFill>
              </a:rPr>
              <a:t>a) was the least </a:t>
            </a:r>
            <a:r>
              <a:rPr lang="en-US" dirty="0" smtClean="0">
                <a:solidFill>
                  <a:schemeClr val="accent1"/>
                </a:solidFill>
              </a:rPr>
              <a:t>correct, because having no knowledge at all or showing indifference is worse than not being informed correctly.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Differences found in answers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l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best answers were given by students from Poland and Sweden, average answers were given by students from Norway  and Greece and less right answers from students from Austria (</a:t>
            </a:r>
            <a:r>
              <a:rPr lang="e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X2 =34.602, df=4, p=.000</a:t>
            </a:r>
            <a:r>
              <a:rPr lang="el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).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 dirty="0"/>
              <a:t>REasons for the differences found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70052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 smtClean="0">
                <a:solidFill>
                  <a:schemeClr val="accent1"/>
                </a:solidFill>
              </a:rPr>
              <a:t>Poland: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1"/>
                </a:solidFill>
              </a:rPr>
              <a:t> The whole school community is informed on a regular basis about the topics covered by SIFA project.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1"/>
                </a:solidFill>
              </a:rPr>
              <a:t> The school is participating in a project called ‘IT school’ and many students can do a course on ethical matters connected with the Internet as well as obtain a certificate.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1"/>
                </a:solidFill>
              </a:rPr>
              <a:t> </a:t>
            </a:r>
            <a:r>
              <a:rPr lang="en-US" sz="1400" dirty="0" smtClean="0">
                <a:solidFill>
                  <a:schemeClr val="accent1"/>
                </a:solidFill>
              </a:rPr>
              <a:t>There is a nationwide anti-plagiarism </a:t>
            </a:r>
            <a:r>
              <a:rPr lang="en-US" sz="1400" dirty="0" err="1" smtClean="0">
                <a:solidFill>
                  <a:schemeClr val="accent1"/>
                </a:solidFill>
              </a:rPr>
              <a:t>programme</a:t>
            </a:r>
            <a:r>
              <a:rPr lang="en-US" sz="1400" dirty="0" smtClean="0">
                <a:solidFill>
                  <a:schemeClr val="accent1"/>
                </a:solidFill>
              </a:rPr>
              <a:t> newly introduced to schools in Poland so students have recently been reminded about this matter.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accent1"/>
                </a:solidFill>
              </a:rPr>
              <a:t> </a:t>
            </a:r>
            <a:r>
              <a:rPr lang="en-US" sz="1400" dirty="0" smtClean="0">
                <a:solidFill>
                  <a:schemeClr val="accent1"/>
                </a:solidFill>
              </a:rPr>
              <a:t>Teachers make sure students do not just copy and paste, whatever work they for school.</a:t>
            </a:r>
            <a:endParaRPr lang="el" sz="1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dirty="0" smtClean="0"/>
              <a:t>REasons for the differences found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Sweden: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Students are not allowed to copy other people’s work. If they do it they are punished. Everything is registered in individual student profiles.</a:t>
            </a:r>
            <a:endParaRPr lang="el-G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" dirty="0" smtClean="0"/>
              <a:t>REasons for the differences found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Norway, Greece: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Teachers apply the policy of controlling students whether they have done their work themselves or copied it from easily accessible sources.</a:t>
            </a:r>
            <a:endParaRPr lang="el-G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456</Words>
  <Application>Microsoft Office PowerPoint</Application>
  <PresentationFormat>Προβολή στην οθόνη (16:9)</PresentationFormat>
  <Paragraphs>46</Paragraphs>
  <Slides>11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Amatic SC</vt:lpstr>
      <vt:lpstr>Source Code Pro</vt:lpstr>
      <vt:lpstr>beach-day</vt:lpstr>
      <vt:lpstr>Task 1</vt:lpstr>
      <vt:lpstr>Contents</vt:lpstr>
      <vt:lpstr>Task 1 Description</vt:lpstr>
      <vt:lpstr>Question ASKED</vt:lpstr>
      <vt:lpstr>Evaluation of answers</vt:lpstr>
      <vt:lpstr>Differences found in answers</vt:lpstr>
      <vt:lpstr>REasons for the differences found</vt:lpstr>
      <vt:lpstr>REasons for the differences found</vt:lpstr>
      <vt:lpstr>REasons for the differences found</vt:lpstr>
      <vt:lpstr>REasons for the differences found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1</dc:title>
  <dc:creator>BE1</dc:creator>
  <cp:lastModifiedBy>BE1</cp:lastModifiedBy>
  <cp:revision>9</cp:revision>
  <dcterms:modified xsi:type="dcterms:W3CDTF">2015-09-28T10:05:15Z</dcterms:modified>
</cp:coreProperties>
</file>