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7" r:id="rId2"/>
    <p:sldId id="308" r:id="rId3"/>
    <p:sldId id="285" r:id="rId4"/>
    <p:sldId id="291" r:id="rId5"/>
    <p:sldId id="294" r:id="rId6"/>
    <p:sldId id="300" r:id="rId7"/>
    <p:sldId id="256" r:id="rId8"/>
    <p:sldId id="257" r:id="rId9"/>
    <p:sldId id="265" r:id="rId10"/>
    <p:sldId id="296" r:id="rId11"/>
    <p:sldId id="266" r:id="rId12"/>
    <p:sldId id="290" r:id="rId13"/>
    <p:sldId id="268" r:id="rId14"/>
    <p:sldId id="292" r:id="rId15"/>
    <p:sldId id="293" r:id="rId16"/>
    <p:sldId id="271" r:id="rId17"/>
    <p:sldId id="273" r:id="rId18"/>
    <p:sldId id="274" r:id="rId19"/>
    <p:sldId id="277" r:id="rId20"/>
    <p:sldId id="281" r:id="rId21"/>
    <p:sldId id="282" r:id="rId22"/>
    <p:sldId id="297" r:id="rId23"/>
    <p:sldId id="299" r:id="rId24"/>
    <p:sldId id="303" r:id="rId25"/>
    <p:sldId id="304" r:id="rId26"/>
    <p:sldId id="289" r:id="rId27"/>
  </p:sldIdLst>
  <p:sldSz cx="9144000" cy="6858000" type="screen4x3"/>
  <p:notesSz cx="6858000" cy="9144000"/>
  <p:custShowLst>
    <p:custShow name="Pokaz niestandardowy 1" id="0">
      <p:sldLst>
        <p:sld r:id="rId12"/>
        <p:sld r:id="rId12"/>
      </p:sldLst>
    </p:custShow>
  </p:custShowLst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80008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Styl ciemny 1 — Ak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94" autoAdjust="0"/>
    <p:restoredTop sz="92588" autoAdjust="0"/>
  </p:normalViewPr>
  <p:slideViewPr>
    <p:cSldViewPr>
      <p:cViewPr varScale="1">
        <p:scale>
          <a:sx n="74" d="100"/>
          <a:sy n="74" d="100"/>
        </p:scale>
        <p:origin x="62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C78A32-0887-4FCB-9D24-611F77827EB8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ACC56BC-2299-4F16-8D11-F3C78CCBEFC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77112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5BC92-D6F6-49B1-B78A-9E395D65FE0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254363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75BC92-D6F6-49B1-B78A-9E395D65FE02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pl-PL" smtClean="0"/>
          </a:p>
        </p:txBody>
      </p:sp>
    </p:spTree>
    <p:extLst>
      <p:ext uri="{BB962C8B-B14F-4D97-AF65-F5344CB8AC3E}">
        <p14:creationId xmlns:p14="http://schemas.microsoft.com/office/powerpoint/2010/main" val="34156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E33B4C-0D9C-4F09-966B-D02038B1A196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38F05-9F54-4F35-BAED-4E20C357F19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A7FDD-0E11-4072-9029-EAA3CFD60235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CD1DD-D895-481B-91EA-CC19E0C5B6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A26EE-A690-4D73-BC09-DD71BF37472C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BDBC4-BCC1-4E31-9333-DF265C5736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EEF8-76D1-4B1B-BDDF-98533D1EAFD8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1F542-47B4-419E-841A-49481BAAC66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9302D-B848-467A-8C66-052F7D900460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3B0FB-8FA1-4334-95B5-1330332702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0B660-3E0C-4448-A0B0-661E7EC60276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1D7A4-2B10-48EE-850D-FA8809B7EC8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467DA-A702-44B2-B517-A6BE28248EBF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C3A1A-81CD-4075-A259-9282638D31E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E96FC-AB9F-4626-9041-4A22EB6EB911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9BF3-7D9E-4063-8A4C-2B12C9EAE3F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327B0-9EE9-4237-96C3-A2D759623C1D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12576-5730-4E78-BC9B-2DAF4087C6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2C91E-A25E-49CB-8F7C-8CBE7F65298C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1E974-C727-4BA5-8F17-E0A64DD7974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8B5AD-B151-4737-943F-EF173E3B5A8E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39352-79BF-4D22-8326-B684A802137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57F7B7B-0118-4C17-845A-7C36A2631475}" type="datetimeFigureOut">
              <a:rPr lang="pl-PL"/>
              <a:pPr>
                <a:defRPr/>
              </a:pPr>
              <a:t>2015-09-24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5F176C-A9D7-4765-8A85-BCF9B144A83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hyperlink" Target="http://upload.wikimedia.org/wikipedia/commons/2/27/POL_Gr%C3%B3jec_COA.svg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jpeg"/><Relationship Id="rId2" Type="http://schemas.openxmlformats.org/officeDocument/2006/relationships/audio" Target="file:///E:\U2%20-%20English%20Version%20-%20With%20Or%20Without%20You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51520" y="2780928"/>
            <a:ext cx="8496944" cy="1151211"/>
          </a:xfrm>
        </p:spPr>
        <p:txBody>
          <a:bodyPr rtlCol="0"/>
          <a:lstStyle/>
          <a:p>
            <a:pPr marL="182880" algn="ctr" eaLnBrk="1" fontAlgn="auto" hangingPunct="1">
              <a:spcAft>
                <a:spcPts val="0"/>
              </a:spcAft>
              <a:defRPr/>
            </a:pPr>
            <a:r>
              <a:rPr lang="pl-PL" sz="54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POLAND</a:t>
            </a:r>
            <a:endParaRPr lang="pl-PL" sz="5400" b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6148" name="Picture 6" descr="C:\Users\LO Grójec\Pictures\WELCOME TO POLAND\DSC_07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74168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LO Grójec\Pictures\COMENIUS 2013-2015\LOGO COMENIUS\tarcza maly rozmi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89478"/>
            <a:ext cx="2016224" cy="2190537"/>
          </a:xfrm>
          <a:prstGeom prst="rect">
            <a:avLst/>
          </a:prstGeom>
          <a:noFill/>
        </p:spPr>
      </p:pic>
      <p:pic>
        <p:nvPicPr>
          <p:cNvPr id="1026" name="Picture 2" descr="C:\Users\LO Grójec\Pictures\ERASMUS+ 2014-2016\LOGO\EU flag-Erasmus+_vect_PO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869160"/>
            <a:ext cx="5554415" cy="1236730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3347864" y="3933056"/>
            <a:ext cx="5616624" cy="8925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latin typeface="Lucida Handwriting" pitchFamily="66" charset="0"/>
              </a:rPr>
              <a:t>MEETING IN GREECE – </a:t>
            </a:r>
          </a:p>
          <a:p>
            <a:pPr algn="ctr"/>
            <a:r>
              <a:rPr lang="pl-PL" dirty="0" err="1" smtClean="0">
                <a:latin typeface="Lucida Handwriting" pitchFamily="66" charset="0"/>
              </a:rPr>
              <a:t>September</a:t>
            </a:r>
            <a:r>
              <a:rPr lang="pl-PL" dirty="0" smtClean="0">
                <a:latin typeface="Lucida Handwriting" pitchFamily="66" charset="0"/>
              </a:rPr>
              <a:t> – </a:t>
            </a:r>
            <a:r>
              <a:rPr lang="pl-PL" dirty="0" err="1" smtClean="0">
                <a:latin typeface="Lucida Handwriting" pitchFamily="66" charset="0"/>
              </a:rPr>
              <a:t>October</a:t>
            </a:r>
            <a:r>
              <a:rPr lang="pl-PL" dirty="0" smtClean="0">
                <a:latin typeface="Lucida Handwriting" pitchFamily="66" charset="0"/>
              </a:rPr>
              <a:t> 2015</a:t>
            </a:r>
          </a:p>
          <a:p>
            <a:pPr algn="ctr"/>
            <a:endParaRPr lang="pl-PL" sz="1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66" y="4929198"/>
            <a:ext cx="3672407" cy="1296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zaokrąglony 2"/>
          <p:cNvSpPr/>
          <p:nvPr/>
        </p:nvSpPr>
        <p:spPr>
          <a:xfrm>
            <a:off x="395536" y="548680"/>
            <a:ext cx="6048672" cy="1501328"/>
          </a:xfrm>
          <a:prstGeom prst="round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-252536" y="548680"/>
            <a:ext cx="7380312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100th </a:t>
            </a:r>
            <a:r>
              <a:rPr lang="pl-PL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School</a:t>
            </a:r>
            <a:r>
              <a:rPr lang="pl-P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pl-PL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Anniversary</a:t>
            </a:r>
            <a:r>
              <a:rPr lang="pl-PL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1912-2012</a:t>
            </a:r>
            <a:endParaRPr lang="pl-PL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285720" y="2214554"/>
            <a:ext cx="5786478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In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September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2012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the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school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celebrated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its</a:t>
            </a:r>
            <a:r>
              <a:rPr lang="pl-PL" sz="32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100th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anniversary</a:t>
            </a:r>
            <a:endParaRPr lang="pl-PL" sz="32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+mn-lt"/>
              <a:cs typeface="+mn-cs"/>
            </a:endParaRPr>
          </a:p>
        </p:txBody>
      </p:sp>
      <p:pic>
        <p:nvPicPr>
          <p:cNvPr id="1028" name="Picture 4" descr="C:\Users\LO Grójec\Documents\COMENIUS 2013-2015\WIZYTA PRZYGOTOWAWCZA\PREZENTACJA SZKOLY\Zdjecia do prezentacji szkoly\100TH SCHOOL ANNIVERSARY\DSC_1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3357562"/>
            <a:ext cx="2071702" cy="1381135"/>
          </a:xfrm>
          <a:prstGeom prst="rect">
            <a:avLst/>
          </a:prstGeom>
          <a:noFill/>
        </p:spPr>
      </p:pic>
      <p:pic>
        <p:nvPicPr>
          <p:cNvPr id="1029" name="Picture 5" descr="C:\Users\LO Grójec\Documents\COMENIUS 2013-2015\WIZYTA PRZYGOTOWAWCZA\PREZENTACJA SZKOLY\Zdjecia do prezentacji szkoly\100TH SCHOOL ANNIVERSARY\DSC_1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357562"/>
            <a:ext cx="2035983" cy="13573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642910" y="571480"/>
            <a:ext cx="7929618" cy="1571636"/>
          </a:xfrm>
          <a:prstGeom prst="roundRect">
            <a:avLst/>
          </a:prstGeom>
          <a:effectLst>
            <a:outerShdw blurRad="65500" dist="38100" dir="5400000" rotWithShape="0">
              <a:srgbClr val="000000">
                <a:alpha val="40000"/>
              </a:srgbClr>
            </a:outerShdw>
            <a:softEdge rad="63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571472" y="785794"/>
            <a:ext cx="785818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n-lt"/>
                <a:cs typeface="+mn-cs"/>
              </a:rPr>
              <a:t>SCHOOL IN NUMBERS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357158" y="2428868"/>
            <a:ext cx="8786842" cy="26108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pl-PL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-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540 </a:t>
            </a:r>
            <a:r>
              <a:rPr lang="pl-PL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students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-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51 </a:t>
            </a:r>
            <a:r>
              <a:rPr lang="pl-PL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teachers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-22 </a:t>
            </a:r>
            <a:r>
              <a:rPr lang="pl-PL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classrooms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cs typeface="+mn-cs"/>
              </a:rPr>
              <a:t> </a:t>
            </a:r>
          </a:p>
        </p:txBody>
      </p:sp>
      <p:sp>
        <p:nvSpPr>
          <p:cNvPr id="8" name="Prostokąt ze ściętym rogiem 7"/>
          <p:cNvSpPr/>
          <p:nvPr/>
        </p:nvSpPr>
        <p:spPr>
          <a:xfrm>
            <a:off x="0" y="0"/>
            <a:ext cx="9144000" cy="142875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rostokąt ze ściętym rogiem 8"/>
          <p:cNvSpPr/>
          <p:nvPr/>
        </p:nvSpPr>
        <p:spPr>
          <a:xfrm>
            <a:off x="0" y="6715125"/>
            <a:ext cx="9144000" cy="142875"/>
          </a:xfrm>
          <a:prstGeom prst="snip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2050" name="Picture 2" descr="C:\Users\LO Grójec\Pictures\COMENIUS 2013-2015\ZDJECIE 9 OSOB\DOBRE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2348880"/>
            <a:ext cx="3723268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0" y="0"/>
            <a:ext cx="9144000" cy="142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6" name="Prostokąt zaokrąglony 5"/>
          <p:cNvSpPr/>
          <p:nvPr/>
        </p:nvSpPr>
        <p:spPr>
          <a:xfrm>
            <a:off x="214282" y="428604"/>
            <a:ext cx="5357850" cy="10001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PROFILES</a:t>
            </a:r>
            <a:endParaRPr lang="pl-PL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3528" y="1916832"/>
            <a:ext cx="7643866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HUMANISTIC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MATHS-GEOGRAPHY</a:t>
            </a: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MANAGERIAL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BIOLOGY-CHEMISTRY</a:t>
            </a: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pl-PL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MATHS-PHYSICS-IT</a:t>
            </a: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 descr="C:\Users\LO Grójec\Pictures\COMENIUS 2013-2015\ZDJECIE 9 OSOB\DOBRE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72816"/>
            <a:ext cx="3502670" cy="331933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N07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71612"/>
            <a:ext cx="4643470" cy="348260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7" name="Prostokąt zaokrąglony 6"/>
          <p:cNvSpPr/>
          <p:nvPr/>
        </p:nvSpPr>
        <p:spPr>
          <a:xfrm>
            <a:off x="142844" y="428604"/>
            <a:ext cx="6572296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CLASSROOMS</a:t>
            </a:r>
            <a:endParaRPr lang="pl-PL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Picture 1026" descr="lo-dyrektor prezentacja 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500306"/>
            <a:ext cx="4714876" cy="353470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9" name="pole tekstowe 8"/>
          <p:cNvSpPr txBox="1"/>
          <p:nvPr/>
        </p:nvSpPr>
        <p:spPr>
          <a:xfrm>
            <a:off x="500034" y="5072074"/>
            <a:ext cx="392909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GERMAN CLASSROOM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42844" y="428604"/>
            <a:ext cx="6572296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CLASSROOMS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142844" y="5072074"/>
            <a:ext cx="392909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HISTORY CLASSROOM</a:t>
            </a:r>
          </a:p>
        </p:txBody>
      </p:sp>
      <p:pic>
        <p:nvPicPr>
          <p:cNvPr id="1026" name="Picture 2" descr="F:\DSC09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4667281" cy="350046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27" name="Picture 3" descr="F:\DSC0949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06" y="2786058"/>
            <a:ext cx="4500594" cy="337544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aokrąglony 6"/>
          <p:cNvSpPr/>
          <p:nvPr/>
        </p:nvSpPr>
        <p:spPr>
          <a:xfrm>
            <a:off x="142844" y="428604"/>
            <a:ext cx="6572296" cy="107157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CLASSROOMS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714876" y="5143512"/>
            <a:ext cx="392909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ENGLISH CLASSROOM</a:t>
            </a:r>
          </a:p>
        </p:txBody>
      </p:sp>
      <p:pic>
        <p:nvPicPr>
          <p:cNvPr id="2" name="Picture 2" descr="C:\Users\LO Grójec\Documents\COMENIUS 2013-2015\WIZYTA PRZYGOTOWAWCZA\PREZENTACJA SZKOLY\Zdjecia do prezentacji szkoly\ENGLISH CLASSROOM\DSC_1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772816"/>
            <a:ext cx="4248472" cy="2832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C:\Users\LO Grójec\Documents\COMENIUS 2013-2015\WIZYTA PRZYGOTOWAWCZA\PREZENTACJA SZKOLY\Zdjecia do prezentacji szkoly\ENGLISH CLASSROOM\DSC_1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84984"/>
            <a:ext cx="4311066" cy="287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357554" y="500042"/>
            <a:ext cx="5643602" cy="11430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FACILITIES</a:t>
            </a:r>
          </a:p>
        </p:txBody>
      </p:sp>
      <p:pic>
        <p:nvPicPr>
          <p:cNvPr id="5" name="Picture 16" descr="pracownia mult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8"/>
            <a:ext cx="4958919" cy="328614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100" name="Picture 4" descr="C:\Documents and Settings\Cheetos\Pulpit\ŻANIA\vb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82" y="2928934"/>
            <a:ext cx="4357718" cy="326808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9" name="pole tekstowe 8"/>
          <p:cNvSpPr txBox="1"/>
          <p:nvPr/>
        </p:nvSpPr>
        <p:spPr>
          <a:xfrm>
            <a:off x="142844" y="5072074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MULTIMEDIA 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LIBRARY 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CENTRE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285750"/>
            <a:ext cx="9358313" cy="460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0" y="6500813"/>
            <a:ext cx="9358313" cy="46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357554" y="500042"/>
            <a:ext cx="5643602" cy="11430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FACILITIES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28596" y="5429264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GYM</a:t>
            </a:r>
          </a:p>
        </p:txBody>
      </p:sp>
      <p:pic>
        <p:nvPicPr>
          <p:cNvPr id="5122" name="Picture 2" descr="C:\Documents and Settings\Cheetos\Pulpit\ŻANIA\DSCN0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43050"/>
            <a:ext cx="4953340" cy="371477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4" descr="sił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642922"/>
            <a:ext cx="4357686" cy="3153037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5"/>
          <p:cNvSpPr/>
          <p:nvPr/>
        </p:nvSpPr>
        <p:spPr>
          <a:xfrm>
            <a:off x="0" y="285750"/>
            <a:ext cx="9358313" cy="460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6500813"/>
            <a:ext cx="9358313" cy="46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357554" y="500042"/>
            <a:ext cx="5643602" cy="11430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FACILITIES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214810" y="5643578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SCHOOL </a:t>
            </a:r>
            <a:r>
              <a:rPr lang="pl-PL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RADIO „Górka FM)))”</a:t>
            </a:r>
            <a:endParaRPr lang="pl-P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285750"/>
            <a:ext cx="9358313" cy="460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0" y="6500813"/>
            <a:ext cx="9358313" cy="46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8" name="Obraz 7" descr="DSCF40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57364"/>
            <a:ext cx="4499992" cy="2939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DSCF4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2492896"/>
            <a:ext cx="4608511" cy="307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357554" y="500042"/>
            <a:ext cx="5643602" cy="11430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FACILITIES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42844" y="5500702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OUTDOOR SPORTS FIELD</a:t>
            </a:r>
          </a:p>
        </p:txBody>
      </p:sp>
      <p:pic>
        <p:nvPicPr>
          <p:cNvPr id="7170" name="Picture 2" descr="C:\Documents and Settings\Cheetos\Pulpit\ŻANIA\DSCN0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4858084" cy="3643338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7" name="Picture 9" descr="DSC02892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</a:blip>
          <a:srcRect t="3117" r="7500" b="18665"/>
          <a:stretch>
            <a:fillRect/>
          </a:stretch>
        </p:blipFill>
        <p:spPr bwMode="auto">
          <a:xfrm>
            <a:off x="4553741" y="2786058"/>
            <a:ext cx="4590259" cy="2928958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pole tekstowe 9"/>
          <p:cNvSpPr txBox="1"/>
          <p:nvPr/>
        </p:nvSpPr>
        <p:spPr>
          <a:xfrm>
            <a:off x="4714876" y="2357430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STUDENTS’ CLUB</a:t>
            </a:r>
          </a:p>
        </p:txBody>
      </p:sp>
      <p:sp>
        <p:nvSpPr>
          <p:cNvPr id="8" name="Prostokąt 7"/>
          <p:cNvSpPr/>
          <p:nvPr/>
        </p:nvSpPr>
        <p:spPr>
          <a:xfrm>
            <a:off x="0" y="285750"/>
            <a:ext cx="9358313" cy="460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0" y="6500813"/>
            <a:ext cx="9358313" cy="46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ytuł 1"/>
          <p:cNvSpPr>
            <a:spLocks noGrp="1"/>
          </p:cNvSpPr>
          <p:nvPr>
            <p:ph type="title"/>
          </p:nvPr>
        </p:nvSpPr>
        <p:spPr>
          <a:xfrm>
            <a:off x="250825" y="115888"/>
            <a:ext cx="8054975" cy="1225550"/>
          </a:xfrm>
        </p:spPr>
        <p:txBody>
          <a:bodyPr/>
          <a:lstStyle/>
          <a:p>
            <a:pPr eaLnBrk="1" hangingPunct="1"/>
            <a:r>
              <a:rPr lang="pl-PL" dirty="0" smtClean="0"/>
              <a:t>    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1143000" y="4206875"/>
            <a:ext cx="6400800" cy="44450"/>
          </a:xfrm>
        </p:spPr>
        <p:txBody>
          <a:bodyPr rtlCol="0"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pl-PL" dirty="0"/>
          </a:p>
        </p:txBody>
      </p:sp>
      <p:pic>
        <p:nvPicPr>
          <p:cNvPr id="7173" name="Picture 4" descr="C:\Documents and Settings\Barteek\Moje dokumenty\Moje obrazy\Prezentacja\1b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300788" y="549275"/>
            <a:ext cx="2322512" cy="26447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4" name="Picture 5" descr="C:\Documents and Settings\Barteek\Moje dokumenty\Moje obrazy\Prezentacja\1a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694363" y="3809473"/>
            <a:ext cx="3217862" cy="24161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Prostokąt 1"/>
          <p:cNvSpPr/>
          <p:nvPr/>
        </p:nvSpPr>
        <p:spPr>
          <a:xfrm>
            <a:off x="323850" y="6165850"/>
            <a:ext cx="489585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Map of Poland</a:t>
            </a:r>
          </a:p>
        </p:txBody>
      </p:sp>
      <p:sp>
        <p:nvSpPr>
          <p:cNvPr id="4" name="Prostokąt 3"/>
          <p:cNvSpPr/>
          <p:nvPr/>
        </p:nvSpPr>
        <p:spPr>
          <a:xfrm>
            <a:off x="5694363" y="6226175"/>
            <a:ext cx="321786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Flag</a:t>
            </a:r>
          </a:p>
        </p:txBody>
      </p:sp>
      <p:sp>
        <p:nvSpPr>
          <p:cNvPr id="5" name="Prostokąt 4"/>
          <p:cNvSpPr/>
          <p:nvPr/>
        </p:nvSpPr>
        <p:spPr>
          <a:xfrm>
            <a:off x="6300788" y="3194050"/>
            <a:ext cx="2322512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National </a:t>
            </a:r>
            <a:r>
              <a:rPr lang="pl-PL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Emblem</a:t>
            </a:r>
            <a:endParaRPr lang="pl-PL" sz="20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717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1495425"/>
            <a:ext cx="4537075" cy="419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730625" y="3305175"/>
            <a:ext cx="650875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100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Warsaw</a:t>
            </a:r>
            <a:endParaRPr lang="pl-PL" sz="11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3560763" y="3576638"/>
            <a:ext cx="566737" cy="261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110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Grójec</a:t>
            </a:r>
          </a:p>
        </p:txBody>
      </p:sp>
      <p:sp>
        <p:nvSpPr>
          <p:cNvPr id="9" name="Schemat blokowy: łącznik 8"/>
          <p:cNvSpPr/>
          <p:nvPr/>
        </p:nvSpPr>
        <p:spPr>
          <a:xfrm>
            <a:off x="3730625" y="3536950"/>
            <a:ext cx="76200" cy="71438"/>
          </a:xfrm>
          <a:prstGeom prst="flowChartConnector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Schemat blokowy: łącznik 15"/>
          <p:cNvSpPr/>
          <p:nvPr/>
        </p:nvSpPr>
        <p:spPr>
          <a:xfrm>
            <a:off x="3768725" y="3273425"/>
            <a:ext cx="76200" cy="71438"/>
          </a:xfrm>
          <a:prstGeom prst="flowChartConnector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O Grójec\Documents\COMENIUS 2013-2015\WIZYTA PRZYGOTOWAWCZA\PREZENTACJA SZKOLY\Zdjecia do prezentacji szkoly\100TH SCHOOL ANNIVERSARY\DSC_1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2852936"/>
            <a:ext cx="4464496" cy="256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3357554" y="500042"/>
            <a:ext cx="5643602" cy="114300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FACILITIES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0" y="5517232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GYMNASIUM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429092" y="2143116"/>
            <a:ext cx="471490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LECTURE HALL</a:t>
            </a:r>
          </a:p>
        </p:txBody>
      </p:sp>
      <p:sp>
        <p:nvSpPr>
          <p:cNvPr id="6" name="Prostokąt 5"/>
          <p:cNvSpPr/>
          <p:nvPr/>
        </p:nvSpPr>
        <p:spPr>
          <a:xfrm>
            <a:off x="0" y="285750"/>
            <a:ext cx="9358313" cy="4603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6500813"/>
            <a:ext cx="9358313" cy="4603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pic>
        <p:nvPicPr>
          <p:cNvPr id="14" name="Obraz 13" descr="Obraz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844824"/>
            <a:ext cx="4929222" cy="370033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071670" y="714356"/>
            <a:ext cx="5072098" cy="1357322"/>
          </a:xfrm>
          <a:prstGeom prst="rect">
            <a:avLst/>
          </a:prstGeom>
          <a:gradFill flip="none"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ADDITIONAL CLASSES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285720" y="2071678"/>
            <a:ext cx="428628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/>
            </a:r>
            <a:b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</a:b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-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Sports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Club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 ( football,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volleyball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, basketball,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handball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,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table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 </a:t>
            </a:r>
            <a:r>
              <a:rPr lang="pl-PL" sz="200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tennis</a:t>
            </a:r>
            <a:r>
              <a:rPr lang="pl-PL" sz="20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)</a:t>
            </a:r>
            <a:endParaRPr lang="pl-PL" sz="20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 </a:t>
            </a:r>
            <a:b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</a:b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- Extra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classes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(al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l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subjects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/>
            </a:r>
            <a:b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</a:b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-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Choir</a:t>
            </a:r>
            <a:endParaRPr lang="pl-PL" sz="20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/>
            </a:r>
            <a:b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</a:b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- </a:t>
            </a:r>
            <a:r>
              <a:rPr lang="pl-PL" sz="200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Theater</a:t>
            </a:r>
            <a:r>
              <a:rPr lang="pl-PL" sz="20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 </a:t>
            </a:r>
            <a:r>
              <a:rPr lang="pl-PL" sz="2000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club</a:t>
            </a:r>
            <a:endParaRPr lang="pl-PL" sz="20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/>
            </a:r>
            <a:b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</a:b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- </a:t>
            </a:r>
            <a:r>
              <a:rPr lang="pl-PL" sz="2000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Film </a:t>
            </a:r>
            <a:r>
              <a:rPr lang="pl-PL" sz="2000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>club</a:t>
            </a:r>
            <a: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  <a:t/>
            </a:r>
            <a:br>
              <a:rPr lang="pl-PL" sz="2000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  <a:cs typeface="Arial" pitchFamily="34" charset="0"/>
              </a:rPr>
            </a:br>
            <a:endParaRPr lang="pl-PL" sz="2000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  <a:cs typeface="Arial" pitchFamily="34" charset="0"/>
            </a:endParaRPr>
          </a:p>
        </p:txBody>
      </p:sp>
      <p:pic>
        <p:nvPicPr>
          <p:cNvPr id="4" name="Obraz 3" descr="DSC008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2285992"/>
            <a:ext cx="4476781" cy="3357586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LO Grójec\Documents\COMENIUS 2013-2015\WIZYTA PRZYGOTOWAWCZA\PREZENTACJA SZKOLY\Zdjecia do prezentacji szkoly\ENGLISH SONG FESTIVAL\DSC04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160" y="1484784"/>
            <a:ext cx="2994840" cy="1986657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142844" y="2928934"/>
            <a:ext cx="435771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827584" y="332656"/>
            <a:ext cx="7704856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English</a:t>
            </a:r>
            <a:r>
              <a:rPr lang="pl-PL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song </a:t>
            </a:r>
            <a:r>
              <a:rPr lang="pl-PL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festival</a:t>
            </a:r>
            <a:endParaRPr lang="pl-PL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0" name="Picture 2" descr="C:\Users\LO Grójec\Documents\COMENIUS 2013-2015\WIZYTA PRZYGOTOWAWCZA\PREZENTACJA SZKOLY\Zdjecia do prezentacji szkoly\ENGLISH SONG FESTIVAL\XI FPA - plaka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628800"/>
            <a:ext cx="2786751" cy="3714758"/>
          </a:xfrm>
          <a:prstGeom prst="rect">
            <a:avLst/>
          </a:prstGeom>
          <a:noFill/>
        </p:spPr>
      </p:pic>
      <p:pic>
        <p:nvPicPr>
          <p:cNvPr id="2054" name="Picture 6" descr="C:\Users\LO Grójec\Documents\COMENIUS 2013-2015\WIZYTA PRZYGOTOWAWCZA\PREZENTACJA SZKOLY\Zdjecia do prezentacji szkoly\ENGLISH SONG FESTIVAL\Ogloszenie na 10 FP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628800"/>
            <a:ext cx="2494428" cy="3529930"/>
          </a:xfrm>
          <a:prstGeom prst="rect">
            <a:avLst/>
          </a:prstGeom>
          <a:noFill/>
        </p:spPr>
      </p:pic>
      <p:pic>
        <p:nvPicPr>
          <p:cNvPr id="2052" name="Picture 4" descr="C:\Users\LO Grójec\Documents\COMENIUS 2013-2015\WIZYTA PRZYGOTOWAWCZA\PREZENTACJA SZKOLY\Zdjecia do prezentacji szkoly\ENGLISH SONG FESTIVAL\DSC04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4509120"/>
            <a:ext cx="2560638" cy="1698625"/>
          </a:xfrm>
          <a:prstGeom prst="rect">
            <a:avLst/>
          </a:prstGeom>
          <a:noFill/>
        </p:spPr>
      </p:pic>
      <p:pic>
        <p:nvPicPr>
          <p:cNvPr id="2053" name="Picture 5" descr="C:\Users\LO Grójec\Documents\COMENIUS 2013-2015\WIZYTA PRZYGOTOWAWCZA\PREZENTACJA SZKOLY\Zdjecia do prezentacji szkoly\ENGLISH SONG FESTIVAL\DSCN02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149080"/>
            <a:ext cx="2893728" cy="21697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42844" y="2928934"/>
            <a:ext cx="435771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260648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Comenius </a:t>
            </a:r>
            <a:r>
              <a:rPr lang="pl-PL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2010 – 2012</a:t>
            </a:r>
          </a:p>
        </p:txBody>
      </p:sp>
      <p:pic>
        <p:nvPicPr>
          <p:cNvPr id="4098" name="Picture 2" descr="C:\Users\LO Grójec\Documents\COMENIUS 2013-2015\WIZYTA PRZYGOTOWAWCZA\PREZENTACJA SZKOLY\Zdjecia do prezentacji szkoly\COMENIUS PROJECT\LEWA 1 SER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276872"/>
            <a:ext cx="4608512" cy="3072341"/>
          </a:xfrm>
          <a:prstGeom prst="rect">
            <a:avLst/>
          </a:prstGeom>
          <a:noFill/>
        </p:spPr>
      </p:pic>
      <p:pic>
        <p:nvPicPr>
          <p:cNvPr id="4100" name="Picture 4" descr="C:\Users\LO Grójec\Documents\COMENIUS 2013-2015\WIZYTA PRZYGOTOWAWCZA\PREZENTACJA SZKOLY\Zdjecia do prezentacji szkoly\COMENIUS PROJECT\BAF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483938"/>
            <a:ext cx="2791224" cy="3992154"/>
          </a:xfrm>
          <a:prstGeom prst="rect">
            <a:avLst/>
          </a:prstGeom>
          <a:noFill/>
        </p:spPr>
      </p:pic>
      <p:pic>
        <p:nvPicPr>
          <p:cNvPr id="4099" name="Picture 3" descr="C:\Users\LO Grójec\Documents\COMENIUS 2013-2015\WIZYTA PRZYGOTOWAWCZA\PREZENTACJA SZKOLY\Zdjecia do prezentacji szkoly\COMENIUS PROJECT\LOGo30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048519" cy="2060848"/>
          </a:xfrm>
          <a:prstGeom prst="rect">
            <a:avLst/>
          </a:prstGeom>
          <a:noFill/>
        </p:spPr>
      </p:pic>
      <p:pic>
        <p:nvPicPr>
          <p:cNvPr id="4101" name="Picture 5" descr="C:\Users\LO Grójec\Pictures\LOGO\comenius_logo[1]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332656"/>
            <a:ext cx="1584176" cy="877313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251520" y="5733256"/>
            <a:ext cx="86409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9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1900" b="1" dirty="0" smtClean="0">
                <a:solidFill>
                  <a:srgbClr val="6600CC"/>
                </a:solidFill>
              </a:rPr>
              <a:t> </a:t>
            </a:r>
            <a:r>
              <a:rPr lang="pl-PL" sz="19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1900" b="1" dirty="0" smtClean="0">
                <a:solidFill>
                  <a:srgbClr val="6600CC"/>
                </a:solidFill>
              </a:rPr>
              <a:t>: Poland, </a:t>
            </a:r>
            <a:r>
              <a:rPr lang="pl-PL" sz="1900" b="1" dirty="0" err="1" smtClean="0">
                <a:solidFill>
                  <a:srgbClr val="6600CC"/>
                </a:solidFill>
              </a:rPr>
              <a:t>Italy</a:t>
            </a:r>
            <a:r>
              <a:rPr lang="pl-PL" sz="1900" b="1" dirty="0" smtClean="0">
                <a:solidFill>
                  <a:srgbClr val="6600CC"/>
                </a:solidFill>
              </a:rPr>
              <a:t>, </a:t>
            </a:r>
            <a:r>
              <a:rPr lang="pl-PL" sz="1900" b="1" dirty="0" err="1" smtClean="0">
                <a:solidFill>
                  <a:srgbClr val="6600CC"/>
                </a:solidFill>
              </a:rPr>
              <a:t>Cyprus</a:t>
            </a:r>
            <a:r>
              <a:rPr lang="pl-PL" sz="1900" b="1" dirty="0" smtClean="0">
                <a:solidFill>
                  <a:srgbClr val="6600CC"/>
                </a:solidFill>
              </a:rPr>
              <a:t>, </a:t>
            </a:r>
            <a:r>
              <a:rPr lang="pl-PL" sz="1900" b="1" dirty="0" err="1" smtClean="0">
                <a:solidFill>
                  <a:srgbClr val="6600CC"/>
                </a:solidFill>
              </a:rPr>
              <a:t>Bulgaria</a:t>
            </a:r>
            <a:r>
              <a:rPr lang="pl-PL" sz="1900" b="1" dirty="0" smtClean="0">
                <a:solidFill>
                  <a:srgbClr val="6600CC"/>
                </a:solidFill>
              </a:rPr>
              <a:t>, Turkey, Germany</a:t>
            </a:r>
            <a:endParaRPr lang="pl-PL" sz="19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Comenius </a:t>
            </a:r>
            <a:r>
              <a:rPr lang="pl-PL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2013 – 2015</a:t>
            </a:r>
          </a:p>
        </p:txBody>
      </p:sp>
      <p:pic>
        <p:nvPicPr>
          <p:cNvPr id="1026" name="Picture 2" descr="C:\Users\LO Grójec\Pictures\COMENIUS 2013-2015\LOGO COMENIUS\PROJECT 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2089448" cy="1676858"/>
          </a:xfrm>
          <a:prstGeom prst="rect">
            <a:avLst/>
          </a:prstGeom>
          <a:noFill/>
        </p:spPr>
      </p:pic>
      <p:pic>
        <p:nvPicPr>
          <p:cNvPr id="4" name="Picture 5" descr="C:\Users\LO Grójec\Pictures\LOGO\comenius_logo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7" y="1412776"/>
            <a:ext cx="2340465" cy="1296144"/>
          </a:xfrm>
          <a:prstGeom prst="rect">
            <a:avLst/>
          </a:prstGeom>
          <a:noFill/>
        </p:spPr>
      </p:pic>
      <p:pic>
        <p:nvPicPr>
          <p:cNvPr id="1027" name="Picture 3" descr="C:\Users\LO Grójec\Pictures\COMENIUS 2013-2015\VISITS\POLAND\DO GAZET\uczniowie w strojach ludowy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852936"/>
            <a:ext cx="4856426" cy="3240360"/>
          </a:xfrm>
          <a:prstGeom prst="rect">
            <a:avLst/>
          </a:prstGeom>
          <a:noFill/>
        </p:spPr>
      </p:pic>
      <p:pic>
        <p:nvPicPr>
          <p:cNvPr id="1028" name="Picture 4" descr="C:\Users\LO Grójec\Pictures\COMENIUS 2013-2015\VISITS\POLAND\DO GAZET\jabluszk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412776"/>
            <a:ext cx="3309259" cy="2208042"/>
          </a:xfrm>
          <a:prstGeom prst="rect">
            <a:avLst/>
          </a:prstGeom>
          <a:noFill/>
        </p:spPr>
      </p:pic>
      <p:pic>
        <p:nvPicPr>
          <p:cNvPr id="1029" name="Picture 5" descr="C:\Users\LO Grójec\Pictures\COMENIUS 2013-2015\VISITS\POLAND\DO GAZET\koinkurs na najlepsza potraw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3861048"/>
            <a:ext cx="3312368" cy="221011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79512" y="6211669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1600" b="1" dirty="0" smtClean="0">
                <a:solidFill>
                  <a:srgbClr val="6600CC"/>
                </a:solidFill>
              </a:rPr>
              <a:t> </a:t>
            </a:r>
            <a:r>
              <a:rPr lang="pl-PL" sz="16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1600" b="1" dirty="0" smtClean="0">
                <a:solidFill>
                  <a:srgbClr val="6600CC"/>
                </a:solidFill>
              </a:rPr>
              <a:t>: Poland, Greece, </a:t>
            </a:r>
            <a:r>
              <a:rPr lang="pl-PL" sz="1600" b="1" dirty="0" err="1" smtClean="0">
                <a:solidFill>
                  <a:srgbClr val="6600CC"/>
                </a:solidFill>
              </a:rPr>
              <a:t>Italy</a:t>
            </a:r>
            <a:r>
              <a:rPr lang="pl-PL" sz="1600" b="1" dirty="0" smtClean="0">
                <a:solidFill>
                  <a:srgbClr val="6600CC"/>
                </a:solidFill>
              </a:rPr>
              <a:t>, </a:t>
            </a:r>
            <a:r>
              <a:rPr lang="pl-PL" sz="1600" b="1" dirty="0" err="1" smtClean="0">
                <a:solidFill>
                  <a:srgbClr val="6600CC"/>
                </a:solidFill>
              </a:rPr>
              <a:t>Spain</a:t>
            </a:r>
            <a:r>
              <a:rPr lang="pl-PL" sz="1600" b="1" dirty="0" smtClean="0">
                <a:solidFill>
                  <a:srgbClr val="6600CC"/>
                </a:solidFill>
              </a:rPr>
              <a:t>, Turkey, Germany,    Portugal, </a:t>
            </a:r>
            <a:r>
              <a:rPr lang="pl-PL" sz="1600" b="1" dirty="0" err="1" smtClean="0">
                <a:solidFill>
                  <a:srgbClr val="6600CC"/>
                </a:solidFill>
              </a:rPr>
              <a:t>Latvia</a:t>
            </a:r>
            <a:r>
              <a:rPr lang="pl-PL" sz="1600" b="1" dirty="0" smtClean="0">
                <a:solidFill>
                  <a:srgbClr val="6600CC"/>
                </a:solidFill>
              </a:rPr>
              <a:t>, </a:t>
            </a:r>
            <a:r>
              <a:rPr lang="pl-PL" sz="1600" b="1" dirty="0" err="1" smtClean="0">
                <a:solidFill>
                  <a:srgbClr val="6600CC"/>
                </a:solidFill>
              </a:rPr>
              <a:t>Hungary</a:t>
            </a:r>
            <a:r>
              <a:rPr lang="pl-PL" sz="1600" b="1" dirty="0" smtClean="0">
                <a:solidFill>
                  <a:srgbClr val="6600CC"/>
                </a:solidFill>
              </a:rPr>
              <a:t>, </a:t>
            </a:r>
            <a:r>
              <a:rPr lang="pl-PL" sz="1600" b="1" dirty="0" err="1" smtClean="0">
                <a:solidFill>
                  <a:srgbClr val="6600CC"/>
                </a:solidFill>
              </a:rPr>
              <a:t>Slovakia</a:t>
            </a:r>
            <a:r>
              <a:rPr lang="pl-PL" sz="1600" b="1" dirty="0" smtClean="0">
                <a:solidFill>
                  <a:srgbClr val="6600CC"/>
                </a:solidFill>
              </a:rPr>
              <a:t>, France</a:t>
            </a:r>
            <a:endParaRPr lang="pl-PL" sz="1600" b="1" dirty="0">
              <a:solidFill>
                <a:srgbClr val="6600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0"/>
            <a:ext cx="9144000" cy="10001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     ERASMUS+ </a:t>
            </a:r>
            <a:r>
              <a:rPr lang="pl-PL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programme</a:t>
            </a:r>
            <a:endParaRPr lang="pl-PL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2014 – 2016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67544" y="6237312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6600CC"/>
                </a:solidFill>
              </a:rPr>
              <a:t>Participating</a:t>
            </a:r>
            <a:r>
              <a:rPr lang="pl-PL" sz="2000" b="1" dirty="0" smtClean="0">
                <a:solidFill>
                  <a:srgbClr val="6600CC"/>
                </a:solidFill>
              </a:rPr>
              <a:t> </a:t>
            </a:r>
            <a:r>
              <a:rPr lang="pl-PL" sz="2000" b="1" dirty="0" err="1" smtClean="0">
                <a:solidFill>
                  <a:srgbClr val="6600CC"/>
                </a:solidFill>
              </a:rPr>
              <a:t>countries</a:t>
            </a:r>
            <a:r>
              <a:rPr lang="pl-PL" sz="2000" b="1" dirty="0" smtClean="0">
                <a:solidFill>
                  <a:srgbClr val="6600CC"/>
                </a:solidFill>
              </a:rPr>
              <a:t>: Greece, </a:t>
            </a:r>
            <a:r>
              <a:rPr lang="pl-PL" sz="2000" b="1" dirty="0" err="1" smtClean="0">
                <a:solidFill>
                  <a:srgbClr val="6600CC"/>
                </a:solidFill>
              </a:rPr>
              <a:t>Sweden</a:t>
            </a:r>
            <a:r>
              <a:rPr lang="pl-PL" sz="2000" b="1" dirty="0" smtClean="0">
                <a:solidFill>
                  <a:srgbClr val="6600CC"/>
                </a:solidFill>
              </a:rPr>
              <a:t>, </a:t>
            </a:r>
            <a:r>
              <a:rPr lang="pl-PL" sz="2000" b="1" dirty="0" err="1" smtClean="0">
                <a:solidFill>
                  <a:srgbClr val="6600CC"/>
                </a:solidFill>
              </a:rPr>
              <a:t>Norway</a:t>
            </a:r>
            <a:r>
              <a:rPr lang="pl-PL" sz="2000" b="1" dirty="0" smtClean="0">
                <a:solidFill>
                  <a:srgbClr val="6600CC"/>
                </a:solidFill>
              </a:rPr>
              <a:t>, Austria, Poland</a:t>
            </a:r>
            <a:endParaRPr lang="pl-PL" sz="2000" b="1" dirty="0">
              <a:solidFill>
                <a:srgbClr val="6600CC"/>
              </a:solidFill>
            </a:endParaRPr>
          </a:p>
        </p:txBody>
      </p:sp>
      <p:pic>
        <p:nvPicPr>
          <p:cNvPr id="2050" name="Picture 2" descr="C:\Users\LO Grójec\Pictures\ERASMUS+ 2014-2016\SIFA LOGO\sifa logo - maly rozmi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2016224" cy="1959757"/>
          </a:xfrm>
          <a:prstGeom prst="rect">
            <a:avLst/>
          </a:prstGeom>
          <a:noFill/>
        </p:spPr>
      </p:pic>
      <p:pic>
        <p:nvPicPr>
          <p:cNvPr id="2051" name="Picture 3" descr="C:\Users\LO Grójec\Pictures\ERASMUS+ 2014-2016\LOGO\EU flag-Erasmus+_vect_POS 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042350"/>
            <a:ext cx="3482926" cy="993539"/>
          </a:xfrm>
          <a:prstGeom prst="rect">
            <a:avLst/>
          </a:prstGeom>
          <a:noFill/>
        </p:spPr>
      </p:pic>
      <p:pic>
        <p:nvPicPr>
          <p:cNvPr id="2052" name="Picture 4" descr="C:\Users\LO Grójec\Pictures\ERASMUS+ 2014-2016\ERASMUS+ TEAM\ERASMUS+ TEAM m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132856"/>
            <a:ext cx="6983324" cy="3240360"/>
          </a:xfrm>
          <a:prstGeom prst="rect">
            <a:avLst/>
          </a:prstGeom>
          <a:noFill/>
        </p:spPr>
      </p:pic>
      <p:pic>
        <p:nvPicPr>
          <p:cNvPr id="2053" name="Picture 5" descr="C:\Users\LO Grójec\Documents\ERASMUS+ 2014-2016\LOGO\LOGO suggestion POLAND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085184"/>
            <a:ext cx="4183757" cy="117380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31640" y="1340768"/>
            <a:ext cx="5926267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+mn-cs"/>
              </a:rPr>
              <a:t>SEE YOU AT </a:t>
            </a:r>
            <a:r>
              <a:rPr lang="pl-PL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+mn-cs"/>
              </a:rPr>
              <a:t>”GORKA”</a:t>
            </a:r>
            <a:br>
              <a:rPr lang="pl-PL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+mn-cs"/>
              </a:rPr>
            </a:br>
            <a:r>
              <a:rPr lang="pl-PL" sz="6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Rounded MT Bold" pitchFamily="34" charset="0"/>
                <a:cs typeface="+mn-cs"/>
              </a:rPr>
              <a:t>(”THE HILL”)</a:t>
            </a:r>
          </a:p>
        </p:txBody>
      </p:sp>
      <p:sp>
        <p:nvSpPr>
          <p:cNvPr id="5" name="Prostokąt 4"/>
          <p:cNvSpPr/>
          <p:nvPr/>
        </p:nvSpPr>
        <p:spPr>
          <a:xfrm>
            <a:off x="0" y="0"/>
            <a:ext cx="9144000" cy="35718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-142875" y="357188"/>
            <a:ext cx="9286875" cy="460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0" y="6500813"/>
            <a:ext cx="9144000" cy="357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" name="Prostokąt 7"/>
          <p:cNvSpPr/>
          <p:nvPr/>
        </p:nvSpPr>
        <p:spPr>
          <a:xfrm>
            <a:off x="0" y="6500813"/>
            <a:ext cx="9286875" cy="46037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6146" name="Picture 2" descr="C:\Users\LO Grójec\Documents\COMENIUS 2013-2015\WIZYTA PRZYGOTOWAWCZA\PREZENTACJA SZKOLY\Zdjecia do prezentacji szkoly\DSC03353 - K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437112"/>
            <a:ext cx="3461768" cy="194724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zaokrąglony 1"/>
          <p:cNvSpPr/>
          <p:nvPr/>
        </p:nvSpPr>
        <p:spPr>
          <a:xfrm>
            <a:off x="2214546" y="642918"/>
            <a:ext cx="4286280" cy="85725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REGION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95536" y="2304485"/>
            <a:ext cx="4214810" cy="2677656"/>
          </a:xfrm>
          <a:prstGeom prst="rect">
            <a:avLst/>
          </a:prstGeo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Administrative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Unit Grojec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is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situated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in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Mazowieckie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Province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, 45 km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south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of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the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Polish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capital Warsaw. </a:t>
            </a:r>
            <a:b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</a:br>
            <a:r>
              <a:rPr lang="pl-PL" sz="2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The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District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of Grojec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is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called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”The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biggest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orchard</a:t>
            </a:r>
            <a:r>
              <a:rPr lang="pl-PL" sz="2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in </a:t>
            </a:r>
            <a:r>
              <a:rPr lang="pl-PL" sz="2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Europe” </a:t>
            </a:r>
            <a:r>
              <a:rPr lang="pl-PL" sz="2400" b="1" dirty="0" err="1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since</a:t>
            </a:r>
            <a:r>
              <a:rPr lang="pl-PL" sz="2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it</a:t>
            </a:r>
            <a:r>
              <a:rPr lang="pl-PL" sz="2400" b="1" dirty="0" smtClean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is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a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fruit-growing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400" b="1" dirty="0" err="1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area</a:t>
            </a:r>
            <a:r>
              <a:rPr lang="pl-PL" sz="2400" b="1" dirty="0">
                <a:ln>
                  <a:prstDash val="solid"/>
                </a:ln>
                <a:solidFill>
                  <a:srgbClr val="C0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n-lt"/>
                <a:cs typeface="+mn-cs"/>
              </a:rPr>
              <a:t>. </a:t>
            </a:r>
          </a:p>
        </p:txBody>
      </p:sp>
      <p:sp>
        <p:nvSpPr>
          <p:cNvPr id="8" name="Elipsa 7"/>
          <p:cNvSpPr/>
          <p:nvPr/>
        </p:nvSpPr>
        <p:spPr>
          <a:xfrm>
            <a:off x="7500958" y="3857628"/>
            <a:ext cx="142876" cy="142876"/>
          </a:xfrm>
          <a:prstGeom prst="ellipse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7143750" y="3643313"/>
            <a:ext cx="9286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>
                <a:latin typeface="Calibri" pitchFamily="34" charset="0"/>
              </a:rPr>
              <a:t>Warszawa</a:t>
            </a:r>
          </a:p>
        </p:txBody>
      </p:sp>
      <p:sp>
        <p:nvSpPr>
          <p:cNvPr id="6" name="Elipsa 5"/>
          <p:cNvSpPr/>
          <p:nvPr/>
        </p:nvSpPr>
        <p:spPr>
          <a:xfrm>
            <a:off x="7572396" y="4071942"/>
            <a:ext cx="45719" cy="45719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7286625" y="4071938"/>
            <a:ext cx="1071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>
                <a:solidFill>
                  <a:srgbClr val="FF0000"/>
                </a:solidFill>
                <a:latin typeface="Calibri" pitchFamily="34" charset="0"/>
              </a:rPr>
              <a:t>Grójec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3500438"/>
            <a:ext cx="3331300" cy="317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40965" name="Picture 5" descr="http://i37.tinypic.com/2hi6z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85728"/>
            <a:ext cx="2704762" cy="3604886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4"/>
          <p:cNvSpPr/>
          <p:nvPr/>
        </p:nvSpPr>
        <p:spPr>
          <a:xfrm>
            <a:off x="142844" y="1000108"/>
            <a:ext cx="6143668" cy="286232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GROJEC:</a:t>
            </a:r>
          </a:p>
          <a:p>
            <a:pPr>
              <a:defRPr/>
            </a:pPr>
            <a:endParaRPr lang="pl-PL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town</a:t>
            </a: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</a:t>
            </a: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Mazowsze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District</a:t>
            </a:r>
            <a:endParaRPr lang="pl-PL" sz="28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civic</a:t>
            </a: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rights</a:t>
            </a: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since</a:t>
            </a: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1419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population</a:t>
            </a:r>
            <a:r>
              <a:rPr lang="pl-PL" sz="28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28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17 </a:t>
            </a:r>
            <a:r>
              <a:rPr lang="pl-PL" sz="28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thousand</a:t>
            </a:r>
            <a:endParaRPr lang="pl-PL" sz="28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defRPr/>
            </a:pPr>
            <a:endParaRPr lang="pl-PL" sz="32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0967" name="Picture 7" descr="Plik:POL Grójec COA.sv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75" y="3857625"/>
            <a:ext cx="1900238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Users\czytelnik0001\Pictures\BASEN-~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286280" cy="321471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3011" name="Picture 3" descr="D:\Users\czytelnik0001\Pictures\s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643182"/>
            <a:ext cx="4643438" cy="348257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0" name="Prostokąt 9"/>
          <p:cNvSpPr/>
          <p:nvPr/>
        </p:nvSpPr>
        <p:spPr>
          <a:xfrm>
            <a:off x="714348" y="3500438"/>
            <a:ext cx="6143668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Swimming</a:t>
            </a:r>
            <a:r>
              <a:rPr lang="pl-PL" sz="3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32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Pool</a:t>
            </a:r>
            <a:endParaRPr lang="pl-PL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286380" y="5715016"/>
            <a:ext cx="6143668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Court</a:t>
            </a:r>
            <a:r>
              <a:rPr lang="pl-PL" sz="3200" b="1" spc="150" dirty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3200" b="1" spc="150" dirty="0" err="1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Building</a:t>
            </a:r>
            <a:endParaRPr lang="pl-PL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714348" y="3500438"/>
            <a:ext cx="6143668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Town Hall</a:t>
            </a:r>
            <a:endParaRPr lang="pl-PL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5286380" y="5715016"/>
            <a:ext cx="6143668" cy="58477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pl-PL" sz="32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The</a:t>
            </a:r>
            <a:r>
              <a:rPr lang="pl-PL" sz="3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32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Main</a:t>
            </a:r>
            <a:r>
              <a:rPr lang="pl-PL" sz="3200" b="1" spc="150" dirty="0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pl-PL" sz="3200" b="1" spc="150" dirty="0" err="1" smtClean="0">
                <a:ln w="11430"/>
                <a:solidFill>
                  <a:srgbClr val="FFFF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Square</a:t>
            </a:r>
            <a:endParaRPr lang="pl-PL" sz="3200" b="1" spc="150" dirty="0">
              <a:ln w="11430"/>
              <a:solidFill>
                <a:srgbClr val="FFFF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5124" name="Picture 4" descr="http://www.polskaniezwykla.pl/pictures/original/288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620688"/>
            <a:ext cx="3744416" cy="2806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Zdjęcia\Grojec_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595" y="2924944"/>
            <a:ext cx="3893077" cy="2584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/>
          <p:nvPr/>
        </p:nvSpPr>
        <p:spPr>
          <a:xfrm>
            <a:off x="611560" y="1196752"/>
            <a:ext cx="7974930" cy="2554545"/>
          </a:xfrm>
          <a:custGeom>
            <a:avLst/>
            <a:gdLst>
              <a:gd name="connsiteX0" fmla="*/ 0 w 7974930"/>
              <a:gd name="connsiteY0" fmla="*/ 0 h 2369880"/>
              <a:gd name="connsiteX1" fmla="*/ 7974930 w 7974930"/>
              <a:gd name="connsiteY1" fmla="*/ 0 h 2369880"/>
              <a:gd name="connsiteX2" fmla="*/ 7974930 w 7974930"/>
              <a:gd name="connsiteY2" fmla="*/ 2369880 h 2369880"/>
              <a:gd name="connsiteX3" fmla="*/ 0 w 7974930"/>
              <a:gd name="connsiteY3" fmla="*/ 2369880 h 2369880"/>
              <a:gd name="connsiteX4" fmla="*/ 0 w 7974930"/>
              <a:gd name="connsiteY4" fmla="*/ 0 h 2369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4930" h="2369880">
                <a:moveTo>
                  <a:pt x="0" y="0"/>
                </a:moveTo>
                <a:lnTo>
                  <a:pt x="7974930" y="0"/>
                </a:lnTo>
                <a:lnTo>
                  <a:pt x="7974930" y="2369880"/>
                </a:lnTo>
                <a:lnTo>
                  <a:pt x="0" y="2369880"/>
                </a:lnTo>
                <a:lnTo>
                  <a:pt x="0" y="0"/>
                </a:lnTo>
                <a:close/>
              </a:path>
            </a:pathLst>
          </a:custGeom>
          <a:ln w="44450">
            <a:solidFill>
              <a:schemeClr val="bg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PIOTR </a:t>
            </a:r>
            <a:r>
              <a:rPr lang="pl-PL" sz="55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SKARGA’S</a:t>
            </a:r>
            <a:endParaRPr lang="pl-PL" sz="5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55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SECONDARY SCHOOL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GROJEC</a:t>
            </a:r>
          </a:p>
        </p:txBody>
      </p:sp>
      <p:pic>
        <p:nvPicPr>
          <p:cNvPr id="5" name="U2 - English Version - With Or Without Yo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142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" descr="C:\Users\LO Grójec\Documents\COMENIUS 2013-2015\WIZYTA PRZYGOTOWAWCZA\PREZENTACJA SZKOLY\Zdjecia do prezentacji szkoly\tarczaglownyprojekt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4005064"/>
            <a:ext cx="2381473" cy="2586295"/>
          </a:xfrm>
          <a:prstGeom prst="rect">
            <a:avLst/>
          </a:prstGeom>
          <a:noFill/>
        </p:spPr>
      </p:pic>
      <p:pic>
        <p:nvPicPr>
          <p:cNvPr id="1026" name="Picture 2" descr="C:\Users\LO Grójec\Pictures\COMENIUS 2013-2015\ZDJECIA SZKOL\POLAND\34_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00940" y="4077072"/>
            <a:ext cx="4239872" cy="237626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3643313" y="1071563"/>
            <a:ext cx="27860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>
                <a:solidFill>
                  <a:schemeClr val="bg1"/>
                </a:solidFill>
                <a:latin typeface="Tempus Sans ITC" pitchFamily="82" charset="0"/>
              </a:rPr>
              <a:t>PRIMARY  SCHOOL           </a:t>
            </a:r>
          </a:p>
          <a:p>
            <a:r>
              <a:rPr lang="pl-PL" sz="900" b="1">
                <a:solidFill>
                  <a:schemeClr val="bg1"/>
                </a:solidFill>
                <a:latin typeface="Tempus Sans ITC" pitchFamily="82" charset="0"/>
              </a:rPr>
              <a:t>                age : 6-12 </a:t>
            </a: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3286125" y="1785938"/>
            <a:ext cx="27860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>
                <a:solidFill>
                  <a:schemeClr val="bg1"/>
                </a:solidFill>
                <a:latin typeface="Tempus Sans ITC" pitchFamily="82" charset="0"/>
              </a:rPr>
              <a:t>LOWER SECONDARY SCHOOL</a:t>
            </a:r>
          </a:p>
          <a:p>
            <a:r>
              <a:rPr lang="pl-PL" sz="900" b="1">
                <a:solidFill>
                  <a:schemeClr val="bg1"/>
                </a:solidFill>
                <a:latin typeface="Tempus Sans ITC" pitchFamily="82" charset="0"/>
              </a:rPr>
              <a:t>                         age: 13 – 15 </a:t>
            </a: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2000250" y="3714750"/>
            <a:ext cx="28352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  <a:latin typeface="Tempus Sans ITC" pitchFamily="82" charset="0"/>
              </a:rPr>
              <a:t>UPPER SECONDARY SCHOOL</a:t>
            </a:r>
          </a:p>
          <a:p>
            <a:pPr algn="ctr"/>
            <a:r>
              <a:rPr lang="pl-PL" sz="1000" b="1" dirty="0" err="1">
                <a:solidFill>
                  <a:schemeClr val="bg1"/>
                </a:solidFill>
                <a:latin typeface="Tempus Sans ITC" pitchFamily="82" charset="0"/>
              </a:rPr>
              <a:t>age</a:t>
            </a:r>
            <a:r>
              <a:rPr lang="pl-PL" sz="1000" b="1" dirty="0">
                <a:solidFill>
                  <a:schemeClr val="bg1"/>
                </a:solidFill>
                <a:latin typeface="Tempus Sans ITC" pitchFamily="82" charset="0"/>
              </a:rPr>
              <a:t>: </a:t>
            </a:r>
            <a:r>
              <a:rPr lang="pl-PL" sz="1000" b="1" dirty="0" smtClean="0">
                <a:solidFill>
                  <a:schemeClr val="bg1"/>
                </a:solidFill>
                <a:latin typeface="Tempus Sans ITC" pitchFamily="82" charset="0"/>
              </a:rPr>
              <a:t>15-19 </a:t>
            </a:r>
            <a:endParaRPr lang="pl-PL" sz="1000" b="1" dirty="0">
              <a:solidFill>
                <a:schemeClr val="bg1"/>
              </a:solidFill>
              <a:latin typeface="Tempus Sans ITC" pitchFamily="82" charset="0"/>
            </a:endParaRPr>
          </a:p>
          <a:p>
            <a:pPr algn="ctr"/>
            <a:endParaRPr lang="pl-PL" sz="1200" b="1" dirty="0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9" name="pole tekstowe 8"/>
          <p:cNvSpPr txBox="1">
            <a:spLocks noChangeArrowheads="1"/>
          </p:cNvSpPr>
          <p:nvPr/>
        </p:nvSpPr>
        <p:spPr bwMode="auto">
          <a:xfrm>
            <a:off x="214313" y="3071813"/>
            <a:ext cx="25717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Tempus Sans ITC" pitchFamily="82" charset="0"/>
              </a:rPr>
              <a:t>VOCATIONAL SCHOOL</a:t>
            </a:r>
          </a:p>
          <a:p>
            <a:pPr algn="ctr"/>
            <a:r>
              <a:rPr lang="pl-PL" sz="900" b="1">
                <a:solidFill>
                  <a:schemeClr val="bg1"/>
                </a:solidFill>
                <a:latin typeface="Tempus Sans ITC" pitchFamily="82" charset="0"/>
              </a:rPr>
              <a:t>age:16-18</a:t>
            </a:r>
          </a:p>
          <a:p>
            <a:pPr algn="ctr"/>
            <a:endParaRPr lang="pl-PL" sz="1200" b="1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6929438" y="3500438"/>
            <a:ext cx="178593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Tempus Sans ITC" pitchFamily="82" charset="0"/>
              </a:rPr>
              <a:t>PROFILE SECONDARY SCHOOL</a:t>
            </a:r>
          </a:p>
          <a:p>
            <a:r>
              <a:rPr lang="pl-PL" sz="900" b="1">
                <a:solidFill>
                  <a:schemeClr val="bg1"/>
                </a:solidFill>
                <a:latin typeface="Tempus Sans ITC" pitchFamily="82" charset="0"/>
              </a:rPr>
              <a:t>                     age: 16-19 </a:t>
            </a:r>
          </a:p>
          <a:p>
            <a:endParaRPr lang="pl-PL" sz="1200" b="1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5357813" y="3714750"/>
            <a:ext cx="17145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200" b="1">
                <a:solidFill>
                  <a:schemeClr val="bg1"/>
                </a:solidFill>
                <a:latin typeface="Tempus Sans ITC" pitchFamily="82" charset="0"/>
              </a:rPr>
              <a:t>TECHNICAL SCHOOL</a:t>
            </a:r>
          </a:p>
          <a:p>
            <a:r>
              <a:rPr lang="pl-PL" sz="900" b="1">
                <a:solidFill>
                  <a:schemeClr val="bg1"/>
                </a:solidFill>
                <a:latin typeface="Tempus Sans ITC" pitchFamily="82" charset="0"/>
              </a:rPr>
              <a:t>                age: 16-19 </a:t>
            </a:r>
          </a:p>
          <a:p>
            <a:endParaRPr lang="pl-PL" sz="1200" b="1">
              <a:solidFill>
                <a:schemeClr val="bg1"/>
              </a:solidFill>
              <a:latin typeface="Tempus Sans ITC" pitchFamily="82" charset="0"/>
            </a:endParaRPr>
          </a:p>
        </p:txBody>
      </p:sp>
      <p:sp>
        <p:nvSpPr>
          <p:cNvPr id="3080" name="pole tekstowe 11"/>
          <p:cNvSpPr txBox="1">
            <a:spLocks noChangeArrowheads="1"/>
          </p:cNvSpPr>
          <p:nvPr/>
        </p:nvSpPr>
        <p:spPr bwMode="auto">
          <a:xfrm>
            <a:off x="1000125" y="500063"/>
            <a:ext cx="72151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 b="1">
                <a:solidFill>
                  <a:schemeClr val="bg1"/>
                </a:solidFill>
                <a:latin typeface="Tempus Sans ITC" pitchFamily="82" charset="0"/>
              </a:rPr>
              <a:t>SYSTEM OF EDUCATION IN POLAND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2071688" y="3643313"/>
            <a:ext cx="2714625" cy="5715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200"/>
          </a:p>
        </p:txBody>
      </p:sp>
      <p:sp>
        <p:nvSpPr>
          <p:cNvPr id="18" name="pole tekstowe 17"/>
          <p:cNvSpPr txBox="1">
            <a:spLocks noChangeArrowheads="1"/>
          </p:cNvSpPr>
          <p:nvPr/>
        </p:nvSpPr>
        <p:spPr bwMode="auto">
          <a:xfrm>
            <a:off x="3286125" y="5500688"/>
            <a:ext cx="29670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1200" b="1">
                <a:solidFill>
                  <a:schemeClr val="bg1"/>
                </a:solidFill>
                <a:latin typeface="Tempus Sans ITC" pitchFamily="82" charset="0"/>
              </a:rPr>
              <a:t>UNIVERSITY</a:t>
            </a:r>
          </a:p>
        </p:txBody>
      </p:sp>
      <p:cxnSp>
        <p:nvCxnSpPr>
          <p:cNvPr id="22" name="Łącznik prosty 21"/>
          <p:cNvCxnSpPr/>
          <p:nvPr/>
        </p:nvCxnSpPr>
        <p:spPr>
          <a:xfrm>
            <a:off x="1857375" y="4929188"/>
            <a:ext cx="5857875" cy="1587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Łącznik prosty 28"/>
          <p:cNvCxnSpPr/>
          <p:nvPr/>
        </p:nvCxnSpPr>
        <p:spPr>
          <a:xfrm rot="5400000" flipH="1" flipV="1">
            <a:off x="3213100" y="4787900"/>
            <a:ext cx="287338" cy="1588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y 31"/>
          <p:cNvCxnSpPr/>
          <p:nvPr/>
        </p:nvCxnSpPr>
        <p:spPr>
          <a:xfrm rot="5400000" flipH="1" flipV="1">
            <a:off x="5858669" y="4572794"/>
            <a:ext cx="714375" cy="1587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y 33"/>
          <p:cNvCxnSpPr/>
          <p:nvPr/>
        </p:nvCxnSpPr>
        <p:spPr>
          <a:xfrm rot="5400000" flipH="1" flipV="1">
            <a:off x="7358062" y="4572001"/>
            <a:ext cx="714375" cy="0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y 35"/>
          <p:cNvCxnSpPr/>
          <p:nvPr/>
        </p:nvCxnSpPr>
        <p:spPr>
          <a:xfrm rot="10800000">
            <a:off x="1428750" y="4929188"/>
            <a:ext cx="428625" cy="1587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/>
          <p:cNvCxnSpPr/>
          <p:nvPr/>
        </p:nvCxnSpPr>
        <p:spPr>
          <a:xfrm rot="5400000" flipH="1" flipV="1">
            <a:off x="785019" y="4287044"/>
            <a:ext cx="1285875" cy="1587"/>
          </a:xfrm>
          <a:prstGeom prst="line">
            <a:avLst/>
          </a:prstGeom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ze strzałką 42"/>
          <p:cNvCxnSpPr/>
          <p:nvPr/>
        </p:nvCxnSpPr>
        <p:spPr>
          <a:xfrm rot="5400000">
            <a:off x="4537075" y="5180013"/>
            <a:ext cx="500063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ze strzałką 48"/>
          <p:cNvCxnSpPr/>
          <p:nvPr/>
        </p:nvCxnSpPr>
        <p:spPr>
          <a:xfrm rot="5400000">
            <a:off x="4285457" y="1642269"/>
            <a:ext cx="285750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Łącznik prosty 50"/>
          <p:cNvCxnSpPr/>
          <p:nvPr/>
        </p:nvCxnSpPr>
        <p:spPr>
          <a:xfrm rot="5400000">
            <a:off x="4285457" y="2356644"/>
            <a:ext cx="285750" cy="15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 rot="10800000">
            <a:off x="1428750" y="2498725"/>
            <a:ext cx="3000375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Łącznik prosty 54"/>
          <p:cNvCxnSpPr/>
          <p:nvPr/>
        </p:nvCxnSpPr>
        <p:spPr>
          <a:xfrm>
            <a:off x="4429125" y="2498725"/>
            <a:ext cx="3287713" cy="15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y ze strzałką 56"/>
          <p:cNvCxnSpPr/>
          <p:nvPr/>
        </p:nvCxnSpPr>
        <p:spPr>
          <a:xfrm rot="5400000">
            <a:off x="1179513" y="2749550"/>
            <a:ext cx="500062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Łącznik prosty ze strzałką 58"/>
          <p:cNvCxnSpPr/>
          <p:nvPr/>
        </p:nvCxnSpPr>
        <p:spPr>
          <a:xfrm rot="5400000">
            <a:off x="2822576" y="3035300"/>
            <a:ext cx="1071562" cy="15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Łącznik prosty ze strzałką 60"/>
          <p:cNvCxnSpPr/>
          <p:nvPr/>
        </p:nvCxnSpPr>
        <p:spPr>
          <a:xfrm rot="5400000">
            <a:off x="5644357" y="3069431"/>
            <a:ext cx="1144588" cy="31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Łącznik prosty ze strzałką 63"/>
          <p:cNvCxnSpPr/>
          <p:nvPr/>
        </p:nvCxnSpPr>
        <p:spPr>
          <a:xfrm rot="5400000">
            <a:off x="7251700" y="2963863"/>
            <a:ext cx="928687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pole tekstowe 81"/>
          <p:cNvSpPr txBox="1"/>
          <p:nvPr/>
        </p:nvSpPr>
        <p:spPr>
          <a:xfrm>
            <a:off x="2286000" y="4214813"/>
            <a:ext cx="2357438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cs typeface="+mn-cs"/>
              </a:rPr>
              <a:t>PIOTR </a:t>
            </a:r>
            <a:r>
              <a:rPr lang="pl-PL" sz="11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cs typeface="+mn-cs"/>
              </a:rPr>
              <a:t>SKARGA’S</a:t>
            </a:r>
            <a:r>
              <a:rPr lang="pl-PL" sz="11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itchFamily="82" charset="0"/>
                <a:cs typeface="+mn-cs"/>
              </a:rPr>
              <a:t> SECONDARY SCHOOL IN GROJEC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26" grpId="0" animBg="1"/>
      <p:bldP spid="18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zaokrąglony 2"/>
          <p:cNvSpPr/>
          <p:nvPr/>
        </p:nvSpPr>
        <p:spPr>
          <a:xfrm>
            <a:off x="428625" y="642938"/>
            <a:ext cx="5929313" cy="1357312"/>
          </a:xfrm>
          <a:prstGeom prst="roundRect">
            <a:avLst/>
          </a:prstGeom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0" y="857232"/>
            <a:ext cx="685804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SCHOOL HISTORY</a:t>
            </a:r>
            <a:endParaRPr lang="pl-PL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14535" y="2492896"/>
            <a:ext cx="578647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Our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school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is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one of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the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oldest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in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the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District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of Grojec and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in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Mazowieckie </a:t>
            </a:r>
            <a:r>
              <a:rPr lang="pl-PL" sz="3200" dirty="0" err="1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Province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.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It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was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founded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in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1912. The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present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building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was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built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</a:t>
            </a:r>
            <a:r>
              <a:rPr lang="pl-PL" sz="32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before</a:t>
            </a:r>
            <a:r>
              <a:rPr lang="pl-PL" sz="32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n-lt"/>
                <a:cs typeface="+mn-cs"/>
              </a:rPr>
              <a:t> II World War, in 1928. </a:t>
            </a:r>
          </a:p>
        </p:txBody>
      </p:sp>
      <p:sp>
        <p:nvSpPr>
          <p:cNvPr id="6149" name="pole tekstowe 5"/>
          <p:cNvSpPr txBox="1">
            <a:spLocks noChangeArrowheads="1"/>
          </p:cNvSpPr>
          <p:nvPr/>
        </p:nvSpPr>
        <p:spPr bwMode="auto">
          <a:xfrm>
            <a:off x="7858125" y="928688"/>
            <a:ext cx="10715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lgerian" pitchFamily="82" charset="0"/>
              </a:rPr>
              <a:t>1952</a:t>
            </a:r>
          </a:p>
        </p:txBody>
      </p:sp>
      <p:sp>
        <p:nvSpPr>
          <p:cNvPr id="6150" name="pole tekstowe 6"/>
          <p:cNvSpPr txBox="1">
            <a:spLocks noChangeArrowheads="1"/>
          </p:cNvSpPr>
          <p:nvPr/>
        </p:nvSpPr>
        <p:spPr bwMode="auto">
          <a:xfrm>
            <a:off x="7858125" y="2714625"/>
            <a:ext cx="9286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lgerian" pitchFamily="82" charset="0"/>
              </a:rPr>
              <a:t>1979</a:t>
            </a:r>
          </a:p>
        </p:txBody>
      </p:sp>
      <p:sp>
        <p:nvSpPr>
          <p:cNvPr id="6151" name="pole tekstowe 7"/>
          <p:cNvSpPr txBox="1">
            <a:spLocks noChangeArrowheads="1"/>
          </p:cNvSpPr>
          <p:nvPr/>
        </p:nvSpPr>
        <p:spPr bwMode="auto">
          <a:xfrm>
            <a:off x="7929563" y="4572000"/>
            <a:ext cx="857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latin typeface="Algerian" pitchFamily="82" charset="0"/>
              </a:rPr>
              <a:t>2009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k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</TotalTime>
  <Words>299</Words>
  <Application>Microsoft Office PowerPoint</Application>
  <PresentationFormat>Pokaz na ekranie (4:3)</PresentationFormat>
  <Paragraphs>93</Paragraphs>
  <Slides>26</Slides>
  <Notes>2</Notes>
  <HiddenSlides>0</HiddenSlides>
  <MMClips>1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  <vt:variant>
        <vt:lpstr>Pokazy niestandardowe</vt:lpstr>
      </vt:variant>
      <vt:variant>
        <vt:i4>1</vt:i4>
      </vt:variant>
    </vt:vector>
  </HeadingPairs>
  <TitlesOfParts>
    <vt:vector size="35" baseType="lpstr">
      <vt:lpstr>Algerian</vt:lpstr>
      <vt:lpstr>Arial</vt:lpstr>
      <vt:lpstr>Arial Rounded MT Bold</vt:lpstr>
      <vt:lpstr>Calibri</vt:lpstr>
      <vt:lpstr>Lucida Handwriting</vt:lpstr>
      <vt:lpstr>Monotype Corsiva</vt:lpstr>
      <vt:lpstr>Tempus Sans ITC</vt:lpstr>
      <vt:lpstr>Motyw pakietu Office</vt:lpstr>
      <vt:lpstr>POLAND</vt:lpstr>
      <vt:lpstr>     POLAND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Pokaz niestandardowy 1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Cheetos</dc:creator>
  <cp:lastModifiedBy>PAWEŁ POŚNIK</cp:lastModifiedBy>
  <cp:revision>258</cp:revision>
  <dcterms:created xsi:type="dcterms:W3CDTF">2009-10-26T22:17:20Z</dcterms:created>
  <dcterms:modified xsi:type="dcterms:W3CDTF">2015-09-24T20:24:55Z</dcterms:modified>
</cp:coreProperties>
</file>