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0" r:id="rId1"/>
  </p:sldMasterIdLst>
  <p:notesMasterIdLst>
    <p:notesMasterId r:id="rId30"/>
  </p:notesMasterIdLst>
  <p:sldIdLst>
    <p:sldId id="256" r:id="rId2"/>
    <p:sldId id="257" r:id="rId3"/>
    <p:sldId id="283" r:id="rId4"/>
    <p:sldId id="25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73" r:id="rId15"/>
    <p:sldId id="284" r:id="rId16"/>
    <p:sldId id="272" r:id="rId17"/>
    <p:sldId id="281" r:id="rId18"/>
    <p:sldId id="265" r:id="rId19"/>
    <p:sldId id="274" r:id="rId20"/>
    <p:sldId id="275" r:id="rId21"/>
    <p:sldId id="276" r:id="rId22"/>
    <p:sldId id="266" r:id="rId23"/>
    <p:sldId id="268" r:id="rId24"/>
    <p:sldId id="282" r:id="rId25"/>
    <p:sldId id="277" r:id="rId26"/>
    <p:sldId id="278" r:id="rId27"/>
    <p:sldId id="279" r:id="rId28"/>
    <p:sldId id="267" r:id="rId2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4" autoAdjust="0"/>
  </p:normalViewPr>
  <p:slideViewPr>
    <p:cSldViewPr>
      <p:cViewPr>
        <p:scale>
          <a:sx n="70" d="100"/>
          <a:sy n="70" d="100"/>
        </p:scale>
        <p:origin x="-106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31F16D-2E4C-4695-B3AC-6A4FDE50791C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2791A5-A438-4106-AA16-AB5CCF091E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18699-CA39-49A1-BBF8-4A3325FE0F5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18699-CA39-49A1-BBF8-4A3325FE0F5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18699-CA39-49A1-BBF8-4A3325FE0F5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18699-CA39-49A1-BBF8-4A3325FE0F5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5BC92-D6F6-49B1-B78A-9E395D65FE0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8FE11-F577-4154-81FC-B3EE03ED9A0D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6E16-08D2-47A7-8EFB-52EA5E212B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A0534-D7AB-409F-970F-8775E9587A7C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DDCD7-F4DA-4CF6-8F8D-23317A4CD3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2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9255-FCEB-4D8F-96B1-0A9575801453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55DF5-D2E5-4F9D-8B7C-E7745D6355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E8FC-E5D2-42A5-925E-FE87250CFC7C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B175-CEE7-44CB-8377-93201E58DA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3D77D-D908-4DA8-B83E-ADEDF6A47A23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B9445-1729-4D23-A2A1-C014510079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AAE-8372-4F0D-8FCE-BF720B17C452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0616-5C15-43D8-A403-E6C93977DD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5D52-1D7D-4984-8DFB-192C9BAD5CD2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5C0A-964F-49C3-9CB1-A99C2F514D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B5040-C842-40D4-B4E1-D8F8DCD2764A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CA5EA-855F-45F8-87FD-95D5850BD2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0B8E-74B2-4755-B9DB-AA93EBC991B1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0DDB5-DAF4-44C1-B3E5-C76473084C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1"/>
            <a:ext cx="4594935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E411D-9852-4D4C-9666-71B26B59EB9F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D352A-C628-4E9C-B38A-AFE4BC86C9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DC79-1603-4006-A613-9B85EE0DCCED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3C8CF-AE92-4D6E-AC6E-5C1ED18DDA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7E76CE-E3D3-4796-8B48-AF185B3F451F}" type="datetimeFigureOut">
              <a:rPr lang="pl-PL"/>
              <a:pPr>
                <a:defRPr/>
              </a:pPr>
              <a:t>2015-02-02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27E3A7F-06C9-4473-8982-B77E621A60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1" r:id="rId2"/>
    <p:sldLayoutId id="2147484509" r:id="rId3"/>
    <p:sldLayoutId id="2147484502" r:id="rId4"/>
    <p:sldLayoutId id="2147484510" r:id="rId5"/>
    <p:sldLayoutId id="2147484503" r:id="rId6"/>
    <p:sldLayoutId id="2147484504" r:id="rId7"/>
    <p:sldLayoutId id="2147484511" r:id="rId8"/>
    <p:sldLayoutId id="2147484505" r:id="rId9"/>
    <p:sldLayoutId id="2147484506" r:id="rId10"/>
    <p:sldLayoutId id="21474845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hyperlink" Target="http://upload.wikimedia.org/wikipedia/commons/2/27/POL_Gr%C3%B3jec_COA.sv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U2%20-%20English%20Version%20-%20With%20Or%20Without%20You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2780928"/>
            <a:ext cx="8496944" cy="1151211"/>
          </a:xfrm>
        </p:spPr>
        <p:txBody>
          <a:bodyPr rtlCol="0"/>
          <a:lstStyle/>
          <a:p>
            <a:pPr marL="182880" algn="ctr" eaLnBrk="1" fontAlgn="auto" hangingPunct="1">
              <a:spcAft>
                <a:spcPts val="0"/>
              </a:spcAft>
              <a:defRPr/>
            </a:pPr>
            <a:r>
              <a:rPr lang="pl-PL" sz="5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WELCOME TO POLAND</a:t>
            </a:r>
            <a:endParaRPr lang="pl-PL" sz="5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8" name="Picture 6" descr="C:\Users\LO Grójec\Pictures\WELCOME TO POLAND\DSC_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74168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LO Grójec\Pictures\COMENIUS 2013-2015\LOGO COMENIUS\tarcza maly rozmi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37112"/>
            <a:ext cx="1512168" cy="1642903"/>
          </a:xfrm>
          <a:prstGeom prst="rect">
            <a:avLst/>
          </a:prstGeom>
          <a:noFill/>
        </p:spPr>
      </p:pic>
      <p:pic>
        <p:nvPicPr>
          <p:cNvPr id="1026" name="Picture 2" descr="C:\Users\LO Grójec\Pictures\ERASMUS+ 2014-2016\LOGO\EU flag-Erasmus+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69160"/>
            <a:ext cx="4330279" cy="1236730"/>
          </a:xfrm>
          <a:prstGeom prst="rect">
            <a:avLst/>
          </a:prstGeom>
          <a:noFill/>
        </p:spPr>
      </p:pic>
      <p:pic>
        <p:nvPicPr>
          <p:cNvPr id="1027" name="Picture 3" descr="C:\Users\LO Grójec\Pictures\ERASMUS+ 2014-2016\LOGO\SIFA LOGO\sifa logo - bardzo maly rozmi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221088"/>
            <a:ext cx="1929954" cy="187848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427984" y="3933056"/>
            <a:ext cx="453650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Lucida Handwriting" pitchFamily="66" charset="0"/>
              </a:rPr>
              <a:t>MEETING IN NORWAY – </a:t>
            </a:r>
            <a:r>
              <a:rPr lang="pl-PL" sz="1600" dirty="0" err="1" smtClean="0">
                <a:latin typeface="Lucida Handwriting" pitchFamily="66" charset="0"/>
              </a:rPr>
              <a:t>February</a:t>
            </a:r>
            <a:r>
              <a:rPr lang="pl-PL" sz="1600" dirty="0" smtClean="0">
                <a:latin typeface="Lucida Handwriting" pitchFamily="66" charset="0"/>
              </a:rPr>
              <a:t> 2015</a:t>
            </a:r>
          </a:p>
          <a:p>
            <a:pPr algn="ctr"/>
            <a:r>
              <a:rPr lang="pl-PL" sz="1600" dirty="0" smtClean="0">
                <a:latin typeface="Lucida Handwriting" pitchFamily="66" charset="0"/>
              </a:rPr>
              <a:t>‘SAFE INTERNET FOR ALL’</a:t>
            </a:r>
          </a:p>
          <a:p>
            <a:pPr algn="ctr"/>
            <a:r>
              <a:rPr lang="pl-PL" sz="1600" dirty="0" smtClean="0">
                <a:latin typeface="Lucida Handwriting" pitchFamily="66" charset="0"/>
              </a:rPr>
              <a:t>‘HEALTH’</a:t>
            </a:r>
            <a:endParaRPr lang="pl-PL" sz="1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1267" name="Picture 2" descr="C:\Documents and Settings\Barteek\Moje dokumenty\Moje obrazy\Prezentacja\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850" y="908720"/>
            <a:ext cx="3928449" cy="2470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68" name="Picture 3" descr="C:\Documents and Settings\Barteek\Moje dokumenty\Moje obrazy\Prezentacja\5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859338" y="908720"/>
            <a:ext cx="3718368" cy="2470462"/>
          </a:xfrm>
          <a:effectLst>
            <a:softEdge rad="112500"/>
          </a:effectLst>
        </p:spPr>
      </p:pic>
      <p:pic>
        <p:nvPicPr>
          <p:cNvPr id="11269" name="Picture 4" descr="C:\Documents and Settings\Barteek\Moje dokumenty\Moje obrazy\Prezentacja\5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850" y="3717032"/>
            <a:ext cx="3928449" cy="272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70" name="Picture 5" descr="C:\Documents and Settings\Barteek\Moje dokumenty\Moje obrazy\Prezentacja\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59338" y="3717032"/>
            <a:ext cx="3718369" cy="2732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Prostokąt 1"/>
          <p:cNvSpPr/>
          <p:nvPr/>
        </p:nvSpPr>
        <p:spPr>
          <a:xfrm>
            <a:off x="357188" y="323850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POLISH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CUISINE – </a:t>
            </a:r>
            <a:r>
              <a:rPr lang="pl-PL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traditional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pl-PL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dishes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850" y="3332163"/>
            <a:ext cx="39290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Dumplings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859338" y="3338513"/>
            <a:ext cx="37179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Red </a:t>
            </a: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Borscht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850" y="6434138"/>
            <a:ext cx="38877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‚Bigos’ – </a:t>
            </a: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Cabbage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Stew</a:t>
            </a:r>
          </a:p>
        </p:txBody>
      </p:sp>
      <p:sp>
        <p:nvSpPr>
          <p:cNvPr id="6" name="Prostokąt 5"/>
          <p:cNvSpPr/>
          <p:nvPr/>
        </p:nvSpPr>
        <p:spPr>
          <a:xfrm>
            <a:off x="4859338" y="6426200"/>
            <a:ext cx="37179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Pork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Chop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Barteek\Moje dokumenty\Moje obrazy\Prezentacja\6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148064" y="1105853"/>
            <a:ext cx="3200400" cy="4252912"/>
          </a:xfrm>
          <a:effectLst>
            <a:softEdge rad="112500"/>
          </a:effectLst>
        </p:spPr>
      </p:pic>
      <p:pic>
        <p:nvPicPr>
          <p:cNvPr id="12292" name="Picture 4" descr="C:\Documents and Settings\Barteek\Moje dokumenty\Moje obrazy\Prezentacja\6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79463" y="1124744"/>
            <a:ext cx="3311525" cy="425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Prostokąt 1"/>
          <p:cNvSpPr/>
          <p:nvPr/>
        </p:nvSpPr>
        <p:spPr>
          <a:xfrm>
            <a:off x="454492" y="333375"/>
            <a:ext cx="300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HEROES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463" y="5397500"/>
            <a:ext cx="33115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Fryderyk Chopin –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composer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(1810-1849)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148263" y="5380038"/>
            <a:ext cx="31686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Nicolas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Copernicus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–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astronomer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(1473-1543)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C:\Documents and Settings\Barteek\Moje dokumenty\Moje obrazy\Prezentacja\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99592" y="946666"/>
            <a:ext cx="2952750" cy="42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317" name="Picture 3" descr="C:\Documents and Settings\Barteek\Moje dokumenty\Moje obrazy\Prezentacja\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41740" y="946666"/>
            <a:ext cx="3024188" cy="4297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Prostokąt 1"/>
          <p:cNvSpPr/>
          <p:nvPr/>
        </p:nvSpPr>
        <p:spPr>
          <a:xfrm>
            <a:off x="1087438" y="5243513"/>
            <a:ext cx="26527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John Paul II – </a:t>
            </a:r>
            <a:r>
              <a:rPr lang="pl-P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Pope (1920-2005)</a:t>
            </a:r>
            <a:endParaRPr lang="pl-PL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54493" y="333375"/>
            <a:ext cx="300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HEROES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076825" y="5243513"/>
            <a:ext cx="33115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Lech </a:t>
            </a: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Walesa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– Nobel </a:t>
            </a: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Peace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Prize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Winner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dirty="0" smtClean="0"/>
          </a:p>
        </p:txBody>
      </p:sp>
      <p:sp>
        <p:nvSpPr>
          <p:cNvPr id="2" name="Prostokąt 1"/>
          <p:cNvSpPr/>
          <p:nvPr/>
        </p:nvSpPr>
        <p:spPr>
          <a:xfrm>
            <a:off x="1927225" y="3460750"/>
            <a:ext cx="10858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Football</a:t>
            </a:r>
          </a:p>
        </p:txBody>
      </p:sp>
      <p:sp>
        <p:nvSpPr>
          <p:cNvPr id="3" name="Prostokąt 2"/>
          <p:cNvSpPr/>
          <p:nvPr/>
        </p:nvSpPr>
        <p:spPr>
          <a:xfrm>
            <a:off x="357188" y="373063"/>
            <a:ext cx="2984500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POPULAR SPORTS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37263" y="3460750"/>
            <a:ext cx="14287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Ski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jumping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44663" y="6445250"/>
            <a:ext cx="11287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Handball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272213" y="6475413"/>
            <a:ext cx="12319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Volleyball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2" name="Picture 2" descr="C:\Documents and Settings\Barteek\Moje dokumenty\Moje obrazy\Prezentacja\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8119" y="949288"/>
            <a:ext cx="4006487" cy="254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3" descr="C:\Documents and Settings\Barteek\Moje dokumenty\Moje obrazy\Prezentacja\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51881" y="949288"/>
            <a:ext cx="3808157" cy="254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4" descr="C:\Documents and Settings\Barteek\Moje dokumenty\Moje obrazy\Prezentacja\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0962" y="3861049"/>
            <a:ext cx="399502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5" descr="C:\Documents and Settings\Barteek\Moje dokumenty\Moje obrazy\Prezentacja\7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47854" y="3861048"/>
            <a:ext cx="3816212" cy="2614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1484784"/>
            <a:ext cx="3816424" cy="726976"/>
          </a:xfrm>
        </p:spPr>
        <p:txBody>
          <a:bodyPr/>
          <a:lstStyle/>
          <a:p>
            <a:pPr algn="ctr"/>
            <a:r>
              <a:rPr lang="pl-PL" sz="2000" b="1" dirty="0" smtClean="0">
                <a:latin typeface="+mn-lt"/>
              </a:rPr>
              <a:t>POLAND </a:t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WORLD CHAMPIONS 2014</a:t>
            </a:r>
            <a:endParaRPr lang="pl-PL" sz="2000" b="1" dirty="0"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536" y="908720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 smtClean="0">
                <a:solidFill>
                  <a:schemeClr val="tx2"/>
                </a:solidFill>
              </a:rPr>
              <a:t>Volleyball</a:t>
            </a:r>
            <a:endParaRPr lang="pl-PL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://m.wm.pl/2014/09/n/fivb-org-211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899" y="2996952"/>
            <a:ext cx="3757541" cy="2448272"/>
          </a:xfrm>
          <a:prstGeom prst="rect">
            <a:avLst/>
          </a:prstGeom>
          <a:noFill/>
        </p:spPr>
      </p:pic>
      <p:pic>
        <p:nvPicPr>
          <p:cNvPr id="1028" name="Picture 4" descr="http://bi.gazeta.pl/im/a1/f6/fd/z16643745Q,Mistrzostwa-swiata-w-siatkowce-2014--Mecz-Polska-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14124"/>
            <a:ext cx="4176464" cy="2788800"/>
          </a:xfrm>
          <a:prstGeom prst="rect">
            <a:avLst/>
          </a:prstGeom>
          <a:noFill/>
        </p:spPr>
      </p:pic>
      <p:pic>
        <p:nvPicPr>
          <p:cNvPr id="1030" name="Picture 6" descr="http://static.polskieradio.pl/80222dac-69fa-422c-b7fc-7251941aaef8.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1469409"/>
            <a:ext cx="4176465" cy="2292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7677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1124744"/>
            <a:ext cx="4104456" cy="1087016"/>
          </a:xfrm>
        </p:spPr>
        <p:txBody>
          <a:bodyPr/>
          <a:lstStyle/>
          <a:p>
            <a:pPr algn="ctr"/>
            <a:r>
              <a:rPr lang="pl-PL" sz="2000" b="1" dirty="0" smtClean="0">
                <a:latin typeface="+mn-lt"/>
              </a:rPr>
              <a:t>POLAND</a:t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BRONZE MEDALISTS  </a:t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WORLD CHAMPIONSHIP 2015</a:t>
            </a:r>
            <a:endParaRPr lang="pl-PL" sz="2000" b="1" dirty="0"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536" y="908720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 smtClean="0">
                <a:solidFill>
                  <a:schemeClr val="tx2"/>
                </a:solidFill>
              </a:rPr>
              <a:t>Handball</a:t>
            </a:r>
            <a:endParaRPr lang="pl-PL" sz="2800" b="1" dirty="0">
              <a:solidFill>
                <a:schemeClr val="tx2"/>
              </a:solidFill>
            </a:endParaRPr>
          </a:p>
        </p:txBody>
      </p:sp>
      <p:pic>
        <p:nvPicPr>
          <p:cNvPr id="3" name="Picture 2" descr="http://d.wiadomosci24.pl/g2/20/74/72/290519_1386766940_725a_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08920"/>
            <a:ext cx="4476750" cy="2981325"/>
          </a:xfrm>
          <a:prstGeom prst="rect">
            <a:avLst/>
          </a:prstGeom>
          <a:noFill/>
        </p:spPr>
      </p:pic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6648450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Picture 6" descr="http://radioszczecin.pl/serwis_informacyjny/pliki/2015/2015-01-26_1422292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614802" cy="2047446"/>
          </a:xfrm>
          <a:prstGeom prst="rect">
            <a:avLst/>
          </a:prstGeom>
          <a:noFill/>
        </p:spPr>
      </p:pic>
      <p:pic>
        <p:nvPicPr>
          <p:cNvPr id="1032" name="Picture 8" descr="http://cdn5.se.smcloud.net/t/photos/t/266799/slawomir-szmal-i-petar-nenadic-polska-serbia-pilka-reczna-me_18186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625756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7677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998266" cy="34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754">
            <a:off x="3449628" y="3107732"/>
            <a:ext cx="4591865" cy="3058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I:\ZDJECIA DO PREZENTACJI - SPORTY\footb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0350">
            <a:off x="4977490" y="760551"/>
            <a:ext cx="2798281" cy="1911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019335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686732"/>
            <a:ext cx="3331300" cy="317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0965" name="Picture 5" descr="http://i37.tinypic.com/2hi6z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85727"/>
            <a:ext cx="2980824" cy="397281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4"/>
          <p:cNvSpPr/>
          <p:nvPr/>
        </p:nvSpPr>
        <p:spPr>
          <a:xfrm>
            <a:off x="142844" y="1000108"/>
            <a:ext cx="6143668" cy="329320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GRÓJEC</a:t>
            </a:r>
            <a:r>
              <a:rPr lang="pl-PL" sz="32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endParaRPr lang="pl-PL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town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Mazowsze </a:t>
            </a:r>
            <a:r>
              <a:rPr lang="pl-PL" sz="28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Province</a:t>
            </a:r>
            <a:endParaRPr lang="pl-PL" sz="28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40km </a:t>
            </a:r>
            <a:r>
              <a:rPr lang="pl-PL" sz="28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south</a:t>
            </a:r>
            <a:r>
              <a:rPr lang="pl-PL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of Warsaw</a:t>
            </a:r>
            <a:endParaRPr lang="pl-PL" sz="28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civic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rights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since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1419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population</a:t>
            </a:r>
            <a:r>
              <a:rPr lang="pl-PL" sz="28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 </a:t>
            </a:r>
            <a:r>
              <a:rPr lang="pl-PL" sz="28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thousand</a:t>
            </a:r>
            <a:endParaRPr lang="pl-PL" sz="28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pl-PL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67" name="Picture 7" descr="Plik:POL Grójec COA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05064"/>
            <a:ext cx="19002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5363" name="Picture 2" descr="C:\Documents and Settings\Barteek\Moje dokumenty\Moje obrazy\Prezentacja\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696971" cy="2463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5364" name="Picture 3" descr="C:\Documents and Settings\Barteek\Moje dokumenty\Moje obrazy\Prezentacja\8c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2738" y="409575"/>
            <a:ext cx="811212" cy="9461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1042988" y="476250"/>
            <a:ext cx="158432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GRÓJEC</a:t>
            </a:r>
          </a:p>
        </p:txBody>
      </p:sp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3455987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84784"/>
            <a:ext cx="3697288" cy="205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412776"/>
            <a:ext cx="3455987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684213" y="3500438"/>
            <a:ext cx="32400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Old Town Hall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932363" y="3500438"/>
            <a:ext cx="34559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New Town Hall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84213" y="6308725"/>
            <a:ext cx="3311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Swimming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pool</a:t>
            </a:r>
            <a:endParaRPr lang="pl-PL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859338" y="6211888"/>
            <a:ext cx="36004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Court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of </a:t>
            </a: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Justice</a:t>
            </a:r>
            <a:endParaRPr lang="pl-PL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/>
          <p:nvPr/>
        </p:nvSpPr>
        <p:spPr>
          <a:xfrm>
            <a:off x="611560" y="692696"/>
            <a:ext cx="7974930" cy="2554545"/>
          </a:xfrm>
          <a:custGeom>
            <a:avLst/>
            <a:gdLst>
              <a:gd name="connsiteX0" fmla="*/ 0 w 7974930"/>
              <a:gd name="connsiteY0" fmla="*/ 0 h 2369880"/>
              <a:gd name="connsiteX1" fmla="*/ 7974930 w 7974930"/>
              <a:gd name="connsiteY1" fmla="*/ 0 h 2369880"/>
              <a:gd name="connsiteX2" fmla="*/ 7974930 w 7974930"/>
              <a:gd name="connsiteY2" fmla="*/ 2369880 h 2369880"/>
              <a:gd name="connsiteX3" fmla="*/ 0 w 7974930"/>
              <a:gd name="connsiteY3" fmla="*/ 2369880 h 2369880"/>
              <a:gd name="connsiteX4" fmla="*/ 0 w 7974930"/>
              <a:gd name="connsiteY4" fmla="*/ 0 h 236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930" h="2369880">
                <a:moveTo>
                  <a:pt x="0" y="0"/>
                </a:moveTo>
                <a:lnTo>
                  <a:pt x="7974930" y="0"/>
                </a:lnTo>
                <a:lnTo>
                  <a:pt x="7974930" y="2369880"/>
                </a:lnTo>
                <a:lnTo>
                  <a:pt x="0" y="2369880"/>
                </a:lnTo>
                <a:lnTo>
                  <a:pt x="0" y="0"/>
                </a:lnTo>
                <a:close/>
              </a:path>
            </a:pathLst>
          </a:custGeom>
          <a:ln w="44450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PIOTR </a:t>
            </a:r>
            <a:r>
              <a:rPr lang="pl-PL" sz="55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SKARGA’S</a:t>
            </a:r>
            <a:endParaRPr lang="pl-PL" sz="5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SECONDARY SCHOOL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GROJEC</a:t>
            </a:r>
          </a:p>
        </p:txBody>
      </p:sp>
      <p:pic>
        <p:nvPicPr>
          <p:cNvPr id="5" name="U2 - English Version - With Or Without Yo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LO Grójec\Documents\COMENIUS 2013-2015\WIZYTA PRZYGOTOWAWCZA\PREZENTACJA SZKOLY\Zdjecia do prezentacji szkoly\tarczaglownyprojekt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645024"/>
            <a:ext cx="2381473" cy="2586295"/>
          </a:xfrm>
          <a:prstGeom prst="rect">
            <a:avLst/>
          </a:prstGeom>
          <a:noFill/>
        </p:spPr>
      </p:pic>
      <p:pic>
        <p:nvPicPr>
          <p:cNvPr id="1026" name="Picture 2" descr="C:\Users\LO Grójec\Pictures\COMENIUS 2013-2015\ZDJECIA SZKOL\POLAND\34_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717032"/>
            <a:ext cx="4239872" cy="23762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1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054975" cy="1225550"/>
          </a:xfrm>
        </p:spPr>
        <p:txBody>
          <a:bodyPr/>
          <a:lstStyle/>
          <a:p>
            <a:pPr eaLnBrk="1" hangingPunct="1"/>
            <a:r>
              <a:rPr lang="pl-PL" dirty="0" smtClean="0"/>
              <a:t>    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1143000" y="4206875"/>
            <a:ext cx="6400800" cy="44450"/>
          </a:xfrm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pic>
        <p:nvPicPr>
          <p:cNvPr id="7173" name="Picture 4" descr="C:\Documents and Settings\Barteek\Moje dokumenty\Moje obrazy\Prezentacja\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0788" y="549275"/>
            <a:ext cx="2322512" cy="264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4" name="Picture 5" descr="C:\Documents and Settings\Barteek\Moje dokumenty\Moje obrazy\Prezentacja\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94363" y="3809473"/>
            <a:ext cx="3217862" cy="241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Prostokąt 1"/>
          <p:cNvSpPr/>
          <p:nvPr/>
        </p:nvSpPr>
        <p:spPr>
          <a:xfrm>
            <a:off x="323850" y="6165850"/>
            <a:ext cx="48958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Map of Poland</a:t>
            </a:r>
          </a:p>
        </p:txBody>
      </p:sp>
      <p:sp>
        <p:nvSpPr>
          <p:cNvPr id="4" name="Prostokąt 3"/>
          <p:cNvSpPr/>
          <p:nvPr/>
        </p:nvSpPr>
        <p:spPr>
          <a:xfrm>
            <a:off x="5694363" y="6226175"/>
            <a:ext cx="32178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Flag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00788" y="3194050"/>
            <a:ext cx="23225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Emblem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95425"/>
            <a:ext cx="453707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730625" y="3305175"/>
            <a:ext cx="65087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1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Warsaw</a:t>
            </a:r>
            <a:endParaRPr lang="pl-PL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560763" y="3576638"/>
            <a:ext cx="566737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Grójec</a:t>
            </a:r>
          </a:p>
        </p:txBody>
      </p:sp>
      <p:sp>
        <p:nvSpPr>
          <p:cNvPr id="9" name="Schemat blokowy: łącznik 8"/>
          <p:cNvSpPr/>
          <p:nvPr/>
        </p:nvSpPr>
        <p:spPr>
          <a:xfrm>
            <a:off x="3730625" y="3536950"/>
            <a:ext cx="76200" cy="71438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Schemat blokowy: łącznik 15"/>
          <p:cNvSpPr/>
          <p:nvPr/>
        </p:nvSpPr>
        <p:spPr>
          <a:xfrm>
            <a:off x="3768725" y="3273425"/>
            <a:ext cx="76200" cy="7143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509120"/>
            <a:ext cx="42828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zaokrąglony 2"/>
          <p:cNvSpPr/>
          <p:nvPr/>
        </p:nvSpPr>
        <p:spPr>
          <a:xfrm>
            <a:off x="395536" y="548680"/>
            <a:ext cx="6048672" cy="1501328"/>
          </a:xfrm>
          <a:prstGeom prst="round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-252536" y="548680"/>
            <a:ext cx="738031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100th </a:t>
            </a:r>
            <a:r>
              <a:rPr lang="pl-PL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School</a:t>
            </a: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pl-PL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Anniversary</a:t>
            </a: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1912-2012</a:t>
            </a:r>
            <a:endParaRPr lang="pl-PL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5720" y="2214554"/>
            <a:ext cx="5582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In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September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2012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the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school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celebrated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its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100th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anniversary</a:t>
            </a:r>
            <a:endParaRPr lang="pl-PL" sz="3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1028" name="Picture 4" descr="C:\Users\LO Grójec\Documents\COMENIUS 2013-2015\WIZYTA PRZYGOTOWAWCZA\PREZENTACJA SZKOLY\Zdjecia do prezentacji szkoly\100TH SCHOOL ANNIVERSARY\DSC_1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396885"/>
            <a:ext cx="2736304" cy="1824203"/>
          </a:xfrm>
          <a:prstGeom prst="rect">
            <a:avLst/>
          </a:prstGeom>
          <a:noFill/>
        </p:spPr>
      </p:pic>
      <p:pic>
        <p:nvPicPr>
          <p:cNvPr id="1029" name="Picture 5" descr="C:\Users\LO Grójec\Documents\COMENIUS 2013-2015\WIZYTA PRZYGOTOWAWCZA\PREZENTACJA SZKOLY\Zdjecia do prezentacji szkoly\100TH SCHOOL ANNIVERSARY\DSC_1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29000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642910" y="571480"/>
            <a:ext cx="7929618" cy="1571636"/>
          </a:xfrm>
          <a:prstGeom prst="roundRect">
            <a:avLst/>
          </a:prstGeom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39552" y="980728"/>
            <a:ext cx="78581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SCHOOL IN NUMBERS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57158" y="2924944"/>
            <a:ext cx="85353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540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students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51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teachers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/>
            </a:r>
            <a:b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</a:b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-22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classrooms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7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language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classrooms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biology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geography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maths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Polish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history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classrooms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chemistry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lab, 2 computer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labs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gym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,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lecture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hall,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outdoor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pl-PL" sz="2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sports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itchFamily="34" charset="0"/>
              </a:rPr>
              <a:t> field.</a:t>
            </a:r>
          </a:p>
        </p:txBody>
      </p:sp>
      <p:sp>
        <p:nvSpPr>
          <p:cNvPr id="8" name="Prostokąt ze ściętym rogiem 7"/>
          <p:cNvSpPr/>
          <p:nvPr/>
        </p:nvSpPr>
        <p:spPr>
          <a:xfrm>
            <a:off x="0" y="0"/>
            <a:ext cx="9144000" cy="142875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ze ściętym rogiem 8"/>
          <p:cNvSpPr/>
          <p:nvPr/>
        </p:nvSpPr>
        <p:spPr>
          <a:xfrm>
            <a:off x="0" y="6715125"/>
            <a:ext cx="9144000" cy="142875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050" name="Picture 2" descr="C:\Users\LO Grójec\Pictures\COMENIUS 2013-2015\ZDJECIE 9 OSOB\DOBR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20888"/>
            <a:ext cx="2286908" cy="21672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72225" y="8108950"/>
            <a:ext cx="2071688" cy="69850"/>
          </a:xfrm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950" y="4108450"/>
            <a:ext cx="4176713" cy="2563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Prostokąt 4"/>
          <p:cNvSpPr/>
          <p:nvPr/>
        </p:nvSpPr>
        <p:spPr>
          <a:xfrm>
            <a:off x="1854200" y="422275"/>
            <a:ext cx="51482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Liceum </a:t>
            </a: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Ogolnoksztalcace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im. </a:t>
            </a:r>
            <a:r>
              <a:rPr lang="pl-PL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P.Skargi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in Grojec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43332" y="914708"/>
            <a:ext cx="1638072" cy="1034033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6557" y="2584526"/>
            <a:ext cx="1666647" cy="1039082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03648" y="1745297"/>
            <a:ext cx="1647597" cy="1023352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13" descr="C:\Documents and Settings\Barteek\Moje dokumenty\Moje obrazy\Prezentacja\9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38" y="441325"/>
            <a:ext cx="133667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3898900" y="1609725"/>
            <a:ext cx="58261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1952</a:t>
            </a:r>
          </a:p>
        </p:txBody>
      </p:sp>
      <p:sp>
        <p:nvSpPr>
          <p:cNvPr id="4" name="Prostokąt 3"/>
          <p:cNvSpPr/>
          <p:nvPr/>
        </p:nvSpPr>
        <p:spPr>
          <a:xfrm>
            <a:off x="2486025" y="2420938"/>
            <a:ext cx="5651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</a:p>
        </p:txBody>
      </p:sp>
      <p:sp>
        <p:nvSpPr>
          <p:cNvPr id="6" name="Prostokąt 5"/>
          <p:cNvSpPr/>
          <p:nvPr/>
        </p:nvSpPr>
        <p:spPr>
          <a:xfrm>
            <a:off x="1174750" y="3284538"/>
            <a:ext cx="58896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2007</a:t>
            </a:r>
          </a:p>
        </p:txBody>
      </p:sp>
      <p:pic>
        <p:nvPicPr>
          <p:cNvPr id="1639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075" y="4086225"/>
            <a:ext cx="3575050" cy="253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052513"/>
            <a:ext cx="4054475" cy="27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</p:txBody>
      </p:sp>
      <p:pic>
        <p:nvPicPr>
          <p:cNvPr id="31749" name="Picture 5" descr="C:\Users\LO Grójec\Desktop\DSC_0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1919287" cy="287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0" name="Picture 6" descr="C:\Users\LO Grójec\Desktop\DSC_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773238"/>
            <a:ext cx="2520950" cy="3779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1" name="Picture 7" descr="C:\Users\LO Grójec\Desktop\DSC_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73016"/>
            <a:ext cx="4248150" cy="278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2" name="Picture 8" descr="C:\Users\LO Grójec\Desktop\DSC_0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620688"/>
            <a:ext cx="1944688" cy="291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0" name="Tytuł 1"/>
          <p:cNvSpPr>
            <a:spLocks noGrp="1"/>
          </p:cNvSpPr>
          <p:nvPr>
            <p:ph type="title"/>
          </p:nvPr>
        </p:nvSpPr>
        <p:spPr>
          <a:xfrm>
            <a:off x="5004048" y="836712"/>
            <a:ext cx="3528392" cy="510952"/>
          </a:xfrm>
        </p:spPr>
        <p:txBody>
          <a:bodyPr/>
          <a:lstStyle/>
          <a:p>
            <a:r>
              <a:rPr lang="pl-PL" sz="2800" dirty="0" err="1" smtClean="0">
                <a:solidFill>
                  <a:schemeClr val="tx1"/>
                </a:solidFill>
              </a:rPr>
              <a:t>English</a:t>
            </a:r>
            <a:r>
              <a:rPr lang="pl-PL" sz="2800" dirty="0" smtClean="0">
                <a:solidFill>
                  <a:schemeClr val="tx1"/>
                </a:solidFill>
              </a:rPr>
              <a:t> </a:t>
            </a:r>
            <a:r>
              <a:rPr lang="pl-PL" sz="2800" dirty="0" err="1" smtClean="0">
                <a:solidFill>
                  <a:schemeClr val="tx1"/>
                </a:solidFill>
              </a:rPr>
              <a:t>performances</a:t>
            </a:r>
            <a:endParaRPr lang="pl-PL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O Grójec\Documents\COMENIUS 2013-2015\WIZYTA PRZYGOTOWAWCZA\PREZENTACJA SZKOLY\Zdjecia do prezentacji szkoly\ENGLISH SONG FESTIVAL\DSC04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8800"/>
            <a:ext cx="2994840" cy="198665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42844" y="2928934"/>
            <a:ext cx="435771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27584" y="332656"/>
            <a:ext cx="7704856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English</a:t>
            </a: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song </a:t>
            </a:r>
            <a:r>
              <a:rPr lang="pl-PL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festival</a:t>
            </a:r>
            <a:endParaRPr lang="pl-PL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LO Grójec\Documents\COMENIUS 2013-2015\WIZYTA PRZYGOTOWAWCZA\PREZENTACJA SZKOLY\Zdjecia do prezentacji szkoly\ENGLISH SONG FESTIVAL\XI FPA - plak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2786751" cy="3714758"/>
          </a:xfrm>
          <a:prstGeom prst="rect">
            <a:avLst/>
          </a:prstGeom>
          <a:noFill/>
        </p:spPr>
      </p:pic>
      <p:pic>
        <p:nvPicPr>
          <p:cNvPr id="2054" name="Picture 6" descr="C:\Users\LO Grójec\Documents\COMENIUS 2013-2015\WIZYTA PRZYGOTOWAWCZA\PREZENTACJA SZKOLY\Zdjecia do prezentacji szkoly\ENGLISH SONG FESTIVAL\Ogloszenie na 10 FP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28800"/>
            <a:ext cx="2494428" cy="3529930"/>
          </a:xfrm>
          <a:prstGeom prst="rect">
            <a:avLst/>
          </a:prstGeom>
          <a:noFill/>
        </p:spPr>
      </p:pic>
      <p:pic>
        <p:nvPicPr>
          <p:cNvPr id="2052" name="Picture 4" descr="C:\Users\LO Grójec\Documents\COMENIUS 2013-2015\WIZYTA PRZYGOTOWAWCZA\PREZENTACJA SZKOLY\Zdjecia do prezentacji szkoly\ENGLISH SONG FESTIVAL\DSC049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939" y="4509120"/>
            <a:ext cx="3039411" cy="2016224"/>
          </a:xfrm>
          <a:prstGeom prst="rect">
            <a:avLst/>
          </a:prstGeom>
          <a:noFill/>
        </p:spPr>
      </p:pic>
      <p:pic>
        <p:nvPicPr>
          <p:cNvPr id="2053" name="Picture 5" descr="C:\Users\LO Grójec\Documents\COMENIUS 2013-2015\WIZYTA PRZYGOTOWAWCZA\PREZENTACJA SZKOLY\Zdjecia do prezentacji szkoly\ENGLISH SONG FESTIVAL\DSCN0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149080"/>
            <a:ext cx="3169212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2844" y="2928934"/>
            <a:ext cx="435771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260648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Comenius </a:t>
            </a:r>
            <a:r>
              <a:rPr lang="pl-PL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2010 – 2012</a:t>
            </a:r>
          </a:p>
        </p:txBody>
      </p:sp>
      <p:pic>
        <p:nvPicPr>
          <p:cNvPr id="4098" name="Picture 2" descr="C:\Users\LO Grójec\Documents\COMENIUS 2013-2015\WIZYTA PRZYGOTOWAWCZA\PREZENTACJA SZKOLY\Zdjecia do prezentacji szkoly\COMENIUS PROJECT\LEWA 1 SER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4608512" cy="3072341"/>
          </a:xfrm>
          <a:prstGeom prst="rect">
            <a:avLst/>
          </a:prstGeom>
          <a:noFill/>
        </p:spPr>
      </p:pic>
      <p:pic>
        <p:nvPicPr>
          <p:cNvPr id="4100" name="Picture 4" descr="C:\Users\LO Grójec\Documents\COMENIUS 2013-2015\WIZYTA PRZYGOTOWAWCZA\PREZENTACJA SZKOLY\Zdjecia do prezentacji szkoly\COMENIUS PROJECT\BAF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700808"/>
            <a:ext cx="2791224" cy="3992154"/>
          </a:xfrm>
          <a:prstGeom prst="rect">
            <a:avLst/>
          </a:prstGeom>
          <a:noFill/>
        </p:spPr>
      </p:pic>
      <p:pic>
        <p:nvPicPr>
          <p:cNvPr id="4099" name="Picture 3" descr="C:\Users\LO Grójec\Documents\COMENIUS 2013-2015\WIZYTA PRZYGOTOWAWCZA\PREZENTACJA SZKOLY\Zdjecia do prezentacji szkoly\COMENIUS PROJECT\LOGo30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2048519" cy="2060848"/>
          </a:xfrm>
          <a:prstGeom prst="rect">
            <a:avLst/>
          </a:prstGeom>
          <a:noFill/>
        </p:spPr>
      </p:pic>
      <p:pic>
        <p:nvPicPr>
          <p:cNvPr id="4101" name="Picture 5" descr="C:\Users\LO Grójec\Pictures\LOGO\comenius_log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764704"/>
            <a:ext cx="1430284" cy="792088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251520" y="5733256"/>
            <a:ext cx="86409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1900" b="1" dirty="0" smtClean="0">
                <a:solidFill>
                  <a:srgbClr val="6600CC"/>
                </a:solidFill>
              </a:rPr>
              <a:t> </a:t>
            </a:r>
            <a:r>
              <a:rPr lang="pl-PL" sz="19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1900" b="1" dirty="0" smtClean="0">
                <a:solidFill>
                  <a:srgbClr val="6600CC"/>
                </a:solidFill>
              </a:rPr>
              <a:t>: Poland, </a:t>
            </a:r>
            <a:r>
              <a:rPr lang="pl-PL" sz="1900" b="1" dirty="0" err="1" smtClean="0">
                <a:solidFill>
                  <a:srgbClr val="6600CC"/>
                </a:solidFill>
              </a:rPr>
              <a:t>Italy</a:t>
            </a:r>
            <a:r>
              <a:rPr lang="pl-PL" sz="1900" b="1" dirty="0" smtClean="0">
                <a:solidFill>
                  <a:srgbClr val="6600CC"/>
                </a:solidFill>
              </a:rPr>
              <a:t>, </a:t>
            </a:r>
            <a:r>
              <a:rPr lang="pl-PL" sz="1900" b="1" dirty="0" err="1" smtClean="0">
                <a:solidFill>
                  <a:srgbClr val="6600CC"/>
                </a:solidFill>
              </a:rPr>
              <a:t>Cyprus</a:t>
            </a:r>
            <a:r>
              <a:rPr lang="pl-PL" sz="1900" b="1" dirty="0" smtClean="0">
                <a:solidFill>
                  <a:srgbClr val="6600CC"/>
                </a:solidFill>
              </a:rPr>
              <a:t>, </a:t>
            </a:r>
            <a:r>
              <a:rPr lang="pl-PL" sz="1900" b="1" dirty="0" err="1" smtClean="0">
                <a:solidFill>
                  <a:srgbClr val="6600CC"/>
                </a:solidFill>
              </a:rPr>
              <a:t>Bulgaria</a:t>
            </a:r>
            <a:r>
              <a:rPr lang="pl-PL" sz="1900" b="1" dirty="0" smtClean="0">
                <a:solidFill>
                  <a:srgbClr val="6600CC"/>
                </a:solidFill>
              </a:rPr>
              <a:t>, Turkey, Germany</a:t>
            </a:r>
            <a:endParaRPr lang="pl-PL" sz="19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Comenius </a:t>
            </a:r>
            <a:r>
              <a:rPr lang="pl-PL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2013 – 2015</a:t>
            </a:r>
          </a:p>
        </p:txBody>
      </p:sp>
      <p:pic>
        <p:nvPicPr>
          <p:cNvPr id="1026" name="Picture 2" descr="C:\Users\LO Grójec\Pictures\COMENIUS 2013-2015\LOGO COMENIUS\PROJECT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2089448" cy="1676858"/>
          </a:xfrm>
          <a:prstGeom prst="rect">
            <a:avLst/>
          </a:prstGeom>
          <a:noFill/>
        </p:spPr>
      </p:pic>
      <p:pic>
        <p:nvPicPr>
          <p:cNvPr id="4" name="Picture 5" descr="C:\Users\LO Grójec\Pictures\LOGO\comenius_log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7" y="1412776"/>
            <a:ext cx="2340465" cy="1296144"/>
          </a:xfrm>
          <a:prstGeom prst="rect">
            <a:avLst/>
          </a:prstGeom>
          <a:noFill/>
        </p:spPr>
      </p:pic>
      <p:pic>
        <p:nvPicPr>
          <p:cNvPr id="1027" name="Picture 3" descr="C:\Users\LO Grójec\Pictures\COMENIUS 2013-2015\VISITS\POLAND\DO GAZET\uczniowie w strojach ludowy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4856426" cy="3240360"/>
          </a:xfrm>
          <a:prstGeom prst="rect">
            <a:avLst/>
          </a:prstGeom>
          <a:noFill/>
        </p:spPr>
      </p:pic>
      <p:pic>
        <p:nvPicPr>
          <p:cNvPr id="1028" name="Picture 4" descr="C:\Users\LO Grójec\Pictures\COMENIUS 2013-2015\VISITS\POLAND\DO GAZET\jablusz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12776"/>
            <a:ext cx="3309259" cy="2208042"/>
          </a:xfrm>
          <a:prstGeom prst="rect">
            <a:avLst/>
          </a:prstGeom>
          <a:noFill/>
        </p:spPr>
      </p:pic>
      <p:pic>
        <p:nvPicPr>
          <p:cNvPr id="1029" name="Picture 5" descr="C:\Users\LO Grójec\Pictures\COMENIUS 2013-2015\VISITS\POLAND\DO GAZET\koinkurs na najlepsza potraw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861048"/>
            <a:ext cx="3312368" cy="221011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79512" y="6211669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1600" b="1" dirty="0" smtClean="0">
                <a:solidFill>
                  <a:srgbClr val="6600CC"/>
                </a:solidFill>
              </a:rPr>
              <a:t> </a:t>
            </a:r>
            <a:r>
              <a:rPr lang="pl-PL" sz="16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1600" b="1" dirty="0" smtClean="0">
                <a:solidFill>
                  <a:srgbClr val="6600CC"/>
                </a:solidFill>
              </a:rPr>
              <a:t>: Poland, Greece, </a:t>
            </a:r>
            <a:r>
              <a:rPr lang="pl-PL" sz="1600" b="1" dirty="0" err="1" smtClean="0">
                <a:solidFill>
                  <a:srgbClr val="6600CC"/>
                </a:solidFill>
              </a:rPr>
              <a:t>Italy</a:t>
            </a:r>
            <a:r>
              <a:rPr lang="pl-PL" sz="1600" b="1" dirty="0" smtClean="0">
                <a:solidFill>
                  <a:srgbClr val="6600CC"/>
                </a:solidFill>
              </a:rPr>
              <a:t>, </a:t>
            </a:r>
            <a:r>
              <a:rPr lang="pl-PL" sz="1600" b="1" dirty="0" err="1" smtClean="0">
                <a:solidFill>
                  <a:srgbClr val="6600CC"/>
                </a:solidFill>
              </a:rPr>
              <a:t>Spain</a:t>
            </a:r>
            <a:r>
              <a:rPr lang="pl-PL" sz="1600" b="1" dirty="0" smtClean="0">
                <a:solidFill>
                  <a:srgbClr val="6600CC"/>
                </a:solidFill>
              </a:rPr>
              <a:t>, Turkey, Germany,  Portugal, </a:t>
            </a:r>
            <a:r>
              <a:rPr lang="pl-PL" sz="1600" b="1" dirty="0" err="1" smtClean="0">
                <a:solidFill>
                  <a:srgbClr val="6600CC"/>
                </a:solidFill>
              </a:rPr>
              <a:t>Latvia</a:t>
            </a:r>
            <a:r>
              <a:rPr lang="pl-PL" sz="1600" b="1" dirty="0" smtClean="0">
                <a:solidFill>
                  <a:srgbClr val="6600CC"/>
                </a:solidFill>
              </a:rPr>
              <a:t>, </a:t>
            </a:r>
            <a:r>
              <a:rPr lang="pl-PL" sz="1600" b="1" dirty="0" err="1" smtClean="0">
                <a:solidFill>
                  <a:srgbClr val="6600CC"/>
                </a:solidFill>
              </a:rPr>
              <a:t>Hungary</a:t>
            </a:r>
            <a:r>
              <a:rPr lang="pl-PL" sz="1600" b="1" dirty="0" smtClean="0">
                <a:solidFill>
                  <a:srgbClr val="6600CC"/>
                </a:solidFill>
              </a:rPr>
              <a:t>, </a:t>
            </a:r>
            <a:r>
              <a:rPr lang="pl-PL" sz="1600" b="1" dirty="0" err="1" smtClean="0">
                <a:solidFill>
                  <a:srgbClr val="6600CC"/>
                </a:solidFill>
              </a:rPr>
              <a:t>Slovakia</a:t>
            </a:r>
            <a:r>
              <a:rPr lang="pl-PL" sz="1600" b="1" dirty="0" smtClean="0">
                <a:solidFill>
                  <a:srgbClr val="6600CC"/>
                </a:solidFill>
              </a:rPr>
              <a:t>, France</a:t>
            </a:r>
            <a:endParaRPr lang="pl-PL" sz="16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</a:t>
            </a: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ERASMUS+ </a:t>
            </a:r>
            <a:r>
              <a:rPr lang="pl-PL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2014 – 2016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67544" y="623731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2000" b="1" dirty="0" smtClean="0">
                <a:solidFill>
                  <a:srgbClr val="6600CC"/>
                </a:solidFill>
              </a:rPr>
              <a:t> </a:t>
            </a:r>
            <a:r>
              <a:rPr lang="pl-PL" sz="20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2000" b="1" dirty="0" smtClean="0">
                <a:solidFill>
                  <a:srgbClr val="6600CC"/>
                </a:solidFill>
              </a:rPr>
              <a:t>: Greece, </a:t>
            </a:r>
            <a:r>
              <a:rPr lang="pl-PL" sz="2000" b="1" dirty="0" err="1" smtClean="0">
                <a:solidFill>
                  <a:srgbClr val="6600CC"/>
                </a:solidFill>
              </a:rPr>
              <a:t>Sweden</a:t>
            </a:r>
            <a:r>
              <a:rPr lang="pl-PL" sz="2000" b="1" dirty="0" smtClean="0">
                <a:solidFill>
                  <a:srgbClr val="6600CC"/>
                </a:solidFill>
              </a:rPr>
              <a:t>, </a:t>
            </a:r>
            <a:r>
              <a:rPr lang="pl-PL" sz="2000" b="1" dirty="0" err="1" smtClean="0">
                <a:solidFill>
                  <a:srgbClr val="6600CC"/>
                </a:solidFill>
              </a:rPr>
              <a:t>Norway</a:t>
            </a:r>
            <a:r>
              <a:rPr lang="pl-PL" sz="2000" b="1" dirty="0" smtClean="0">
                <a:solidFill>
                  <a:srgbClr val="6600CC"/>
                </a:solidFill>
              </a:rPr>
              <a:t>, Austria, Poland</a:t>
            </a:r>
            <a:endParaRPr lang="pl-PL" sz="2000" b="1" dirty="0">
              <a:solidFill>
                <a:srgbClr val="6600CC"/>
              </a:solidFill>
            </a:endParaRPr>
          </a:p>
        </p:txBody>
      </p:sp>
      <p:pic>
        <p:nvPicPr>
          <p:cNvPr id="2050" name="Picture 2" descr="C:\Users\LO Grójec\Pictures\ERASMUS+ 2014-2016\SIFA LOGO\sifa logo - maly rozmi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016224" cy="1959757"/>
          </a:xfrm>
          <a:prstGeom prst="rect">
            <a:avLst/>
          </a:prstGeom>
          <a:noFill/>
        </p:spPr>
      </p:pic>
      <p:pic>
        <p:nvPicPr>
          <p:cNvPr id="2051" name="Picture 3" descr="C:\Users\LO Grójec\Pictures\ERASMUS+ 2014-2016\LOGO\EU flag-Erasmus+_vect_POS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42350"/>
            <a:ext cx="3482926" cy="993539"/>
          </a:xfrm>
          <a:prstGeom prst="rect">
            <a:avLst/>
          </a:prstGeom>
          <a:noFill/>
        </p:spPr>
      </p:pic>
      <p:pic>
        <p:nvPicPr>
          <p:cNvPr id="2052" name="Picture 4" descr="C:\Users\LO Grójec\Pictures\ERASMUS+ 2014-2016\ERASMUS+ TEAM\ERASMUS+ TEAM m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132856"/>
            <a:ext cx="6983324" cy="3240360"/>
          </a:xfrm>
          <a:prstGeom prst="rect">
            <a:avLst/>
          </a:prstGeom>
          <a:noFill/>
        </p:spPr>
      </p:pic>
      <p:pic>
        <p:nvPicPr>
          <p:cNvPr id="2053" name="Picture 5" descr="C:\Users\LO Grójec\Documents\ERASMUS+ 2014-2016\LOGO\LOGO suggestion POLAND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085184"/>
            <a:ext cx="4183757" cy="11738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" name="Prostokąt 4"/>
          <p:cNvSpPr/>
          <p:nvPr/>
        </p:nvSpPr>
        <p:spPr>
          <a:xfrm>
            <a:off x="827584" y="5517232"/>
            <a:ext cx="74882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SEE YOU IN POLAND!</a:t>
            </a:r>
          </a:p>
        </p:txBody>
      </p:sp>
      <p:pic>
        <p:nvPicPr>
          <p:cNvPr id="17412" name="Picture 4" descr="C:\Users\LO Grójec\Pictures\WELCOME TO POLAND\DSC_0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488758" cy="4991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1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054975" cy="1225550"/>
          </a:xfrm>
        </p:spPr>
        <p:txBody>
          <a:bodyPr/>
          <a:lstStyle/>
          <a:p>
            <a:pPr eaLnBrk="1" hangingPunct="1"/>
            <a:r>
              <a:rPr lang="pl-PL" dirty="0" smtClean="0"/>
              <a:t>     POLAND</a:t>
            </a:r>
          </a:p>
        </p:txBody>
      </p:sp>
      <p:pic>
        <p:nvPicPr>
          <p:cNvPr id="7173" name="Picture 4" descr="C:\Documents and Settings\Barteek\Moje dokumenty\Moje obrazy\Prezentacja\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0788" y="549275"/>
            <a:ext cx="2322512" cy="264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4" name="Picture 5" descr="C:\Documents and Settings\Barteek\Moje dokumenty\Moje obrazy\Prezentacja\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94363" y="3809473"/>
            <a:ext cx="3217862" cy="241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Prostokąt 3"/>
          <p:cNvSpPr/>
          <p:nvPr/>
        </p:nvSpPr>
        <p:spPr>
          <a:xfrm>
            <a:off x="5694363" y="6226175"/>
            <a:ext cx="32178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Flag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00788" y="3194050"/>
            <a:ext cx="23225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Emblem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83568" y="1628800"/>
            <a:ext cx="4824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Population</a:t>
            </a:r>
            <a:r>
              <a:rPr lang="pl-PL" dirty="0" smtClean="0"/>
              <a:t>: 38 mln  (358 </a:t>
            </a:r>
            <a:r>
              <a:rPr lang="pl-PL" dirty="0" err="1" smtClean="0"/>
              <a:t>peple</a:t>
            </a:r>
            <a:r>
              <a:rPr lang="pl-PL" dirty="0" smtClean="0"/>
              <a:t> </a:t>
            </a:r>
            <a:r>
              <a:rPr lang="pl-PL" dirty="0" err="1" smtClean="0"/>
              <a:t>fewer</a:t>
            </a:r>
            <a:r>
              <a:rPr lang="pl-PL" dirty="0" smtClean="0"/>
              <a:t> </a:t>
            </a:r>
            <a:r>
              <a:rPr lang="pl-PL" dirty="0" err="1" smtClean="0"/>
              <a:t>daily</a:t>
            </a:r>
            <a:r>
              <a:rPr lang="pl-PL" dirty="0" smtClean="0"/>
              <a:t>)</a:t>
            </a:r>
          </a:p>
          <a:p>
            <a:endParaRPr lang="pl-PL" dirty="0" smtClean="0"/>
          </a:p>
          <a:p>
            <a:r>
              <a:rPr lang="pl-PL" b="1" dirty="0" err="1" smtClean="0"/>
              <a:t>Political</a:t>
            </a:r>
            <a:r>
              <a:rPr lang="pl-PL" b="1" dirty="0" smtClean="0"/>
              <a:t> system</a:t>
            </a:r>
            <a:r>
              <a:rPr lang="pl-PL" dirty="0" smtClean="0"/>
              <a:t>: </a:t>
            </a:r>
            <a:r>
              <a:rPr lang="pl-PL" dirty="0" err="1" smtClean="0"/>
              <a:t>parliamentary</a:t>
            </a:r>
            <a:r>
              <a:rPr lang="pl-PL" dirty="0" smtClean="0"/>
              <a:t> </a:t>
            </a:r>
            <a:r>
              <a:rPr lang="pl-PL" dirty="0" err="1" smtClean="0"/>
              <a:t>representative</a:t>
            </a:r>
            <a:r>
              <a:rPr lang="pl-PL" dirty="0" smtClean="0"/>
              <a:t> </a:t>
            </a:r>
            <a:r>
              <a:rPr lang="pl-PL" dirty="0" err="1" smtClean="0"/>
              <a:t>democratic</a:t>
            </a:r>
            <a:r>
              <a:rPr lang="pl-PL" dirty="0" smtClean="0"/>
              <a:t> republic</a:t>
            </a:r>
          </a:p>
          <a:p>
            <a:r>
              <a:rPr lang="pl-PL" dirty="0" err="1" smtClean="0"/>
              <a:t>Prime</a:t>
            </a:r>
            <a:r>
              <a:rPr lang="pl-PL" dirty="0" smtClean="0"/>
              <a:t> Minister – </a:t>
            </a:r>
            <a:r>
              <a:rPr lang="pl-PL" dirty="0" err="1" smtClean="0"/>
              <a:t>head</a:t>
            </a:r>
            <a:r>
              <a:rPr lang="pl-PL" dirty="0" smtClean="0"/>
              <a:t> of </a:t>
            </a:r>
            <a:r>
              <a:rPr lang="pl-PL" dirty="0" err="1" smtClean="0"/>
              <a:t>government</a:t>
            </a:r>
            <a:r>
              <a:rPr lang="pl-PL" dirty="0" smtClean="0"/>
              <a:t> of a </a:t>
            </a:r>
            <a:r>
              <a:rPr lang="pl-PL" dirty="0" err="1" smtClean="0"/>
              <a:t>multi-party</a:t>
            </a:r>
            <a:r>
              <a:rPr lang="pl-PL" dirty="0" smtClean="0"/>
              <a:t> system</a:t>
            </a:r>
          </a:p>
          <a:p>
            <a:r>
              <a:rPr lang="pl-PL" dirty="0" err="1" smtClean="0"/>
              <a:t>President</a:t>
            </a:r>
            <a:r>
              <a:rPr lang="pl-PL" dirty="0" smtClean="0"/>
              <a:t> – </a:t>
            </a:r>
            <a:r>
              <a:rPr lang="pl-PL" dirty="0" err="1" smtClean="0"/>
              <a:t>head</a:t>
            </a:r>
            <a:r>
              <a:rPr lang="pl-PL" dirty="0" smtClean="0"/>
              <a:t> of state</a:t>
            </a:r>
          </a:p>
          <a:p>
            <a:endParaRPr lang="pl-PL" dirty="0" smtClean="0"/>
          </a:p>
          <a:p>
            <a:r>
              <a:rPr lang="pl-PL" dirty="0" smtClean="0"/>
              <a:t>Poland </a:t>
            </a:r>
            <a:r>
              <a:rPr lang="pl-PL" dirty="0" err="1" smtClean="0"/>
              <a:t>divided</a:t>
            </a:r>
            <a:r>
              <a:rPr lang="pl-PL" dirty="0" smtClean="0"/>
              <a:t> </a:t>
            </a:r>
            <a:r>
              <a:rPr lang="pl-PL" dirty="0" err="1" smtClean="0"/>
              <a:t>into</a:t>
            </a:r>
            <a:r>
              <a:rPr lang="pl-PL" dirty="0" smtClean="0"/>
              <a:t> 16 </a:t>
            </a:r>
            <a:r>
              <a:rPr lang="pl-PL" b="1" dirty="0" err="1" smtClean="0"/>
              <a:t>Provinces</a:t>
            </a:r>
            <a:endParaRPr lang="pl-PL" b="1" dirty="0" smtClean="0"/>
          </a:p>
          <a:p>
            <a:endParaRPr lang="pl-PL" dirty="0" smtClean="0"/>
          </a:p>
          <a:p>
            <a:r>
              <a:rPr lang="pl-PL" b="1" dirty="0" err="1" smtClean="0"/>
              <a:t>Bordering</a:t>
            </a:r>
            <a:r>
              <a:rPr lang="pl-PL" b="1" dirty="0" smtClean="0"/>
              <a:t> </a:t>
            </a:r>
            <a:r>
              <a:rPr lang="pl-PL" b="1" dirty="0" err="1" smtClean="0"/>
              <a:t>countries</a:t>
            </a:r>
            <a:r>
              <a:rPr lang="pl-PL" dirty="0" smtClean="0"/>
              <a:t>:  Czech Republic, </a:t>
            </a:r>
            <a:r>
              <a:rPr lang="pl-PL" dirty="0" err="1" smtClean="0"/>
              <a:t>Slovakia</a:t>
            </a:r>
            <a:r>
              <a:rPr lang="pl-PL" dirty="0" smtClean="0"/>
              <a:t>, </a:t>
            </a:r>
            <a:r>
              <a:rPr lang="pl-PL" dirty="0" err="1" smtClean="0"/>
              <a:t>Ukraine</a:t>
            </a:r>
            <a:r>
              <a:rPr lang="pl-PL" dirty="0" smtClean="0"/>
              <a:t>, Germany, </a:t>
            </a:r>
            <a:r>
              <a:rPr lang="pl-PL" dirty="0" err="1" smtClean="0"/>
              <a:t>B</a:t>
            </a:r>
            <a:r>
              <a:rPr lang="pl-PL" smtClean="0"/>
              <a:t>elarus</a:t>
            </a:r>
            <a:r>
              <a:rPr lang="pl-PL" dirty="0" smtClean="0"/>
              <a:t>, Russia (Kaliningrad </a:t>
            </a:r>
            <a:r>
              <a:rPr lang="pl-PL" dirty="0" err="1" smtClean="0"/>
              <a:t>Oblast</a:t>
            </a:r>
            <a:r>
              <a:rPr lang="pl-PL" dirty="0" smtClean="0"/>
              <a:t>), </a:t>
            </a:r>
            <a:r>
              <a:rPr lang="pl-PL" dirty="0" err="1" smtClean="0"/>
              <a:t>Lithuania</a:t>
            </a:r>
            <a:r>
              <a:rPr lang="pl-PL" dirty="0" smtClean="0"/>
              <a:t>,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Baltic</a:t>
            </a:r>
            <a:r>
              <a:rPr lang="pl-PL" dirty="0" smtClean="0"/>
              <a:t> </a:t>
            </a:r>
            <a:r>
              <a:rPr lang="pl-PL" dirty="0" err="1" smtClean="0"/>
              <a:t>Sea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b="1" dirty="0" err="1" smtClean="0"/>
              <a:t>Unemployment</a:t>
            </a:r>
            <a:r>
              <a:rPr lang="pl-PL" b="1" dirty="0" smtClean="0"/>
              <a:t> </a:t>
            </a:r>
            <a:r>
              <a:rPr lang="pl-PL" b="1" dirty="0" err="1" smtClean="0"/>
              <a:t>rate</a:t>
            </a:r>
            <a:r>
              <a:rPr lang="pl-PL" dirty="0" smtClean="0"/>
              <a:t>: 11.5% (</a:t>
            </a:r>
            <a:r>
              <a:rPr lang="pl-PL" dirty="0" err="1" smtClean="0"/>
              <a:t>December</a:t>
            </a:r>
            <a:r>
              <a:rPr lang="pl-PL" dirty="0" smtClean="0"/>
              <a:t> 2014)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436096" y="1340768"/>
            <a:ext cx="3540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BALTIC 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(North of Poland)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23850" y="476250"/>
            <a:ext cx="1841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l-PL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476672"/>
            <a:ext cx="2245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LANDSCAPES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3" name="Picture 2" descr="I:\ZDJECIA DO PREZENTACJI - SPORTY\The Baltic S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766">
            <a:off x="5034431" y="2983544"/>
            <a:ext cx="3628057" cy="2818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3" descr="I:\ZDJECIA DO PREZENTACJI - SPORTY\The Baltic Sea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672408" cy="2447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2" descr="C:\Documents and Settings\Barteek\Moje dokumenty\Moje obrazy\Prezentacja\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09156" cy="27363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 descr="C:\Documents and Settings\Barteek\Moje dokumenty\Moje obrazy\Prezentacja\2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695848"/>
            <a:ext cx="4824536" cy="37493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pole tekstowe 4"/>
          <p:cNvSpPr txBox="1"/>
          <p:nvPr/>
        </p:nvSpPr>
        <p:spPr>
          <a:xfrm>
            <a:off x="3779912" y="620688"/>
            <a:ext cx="41163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TATRA MOUNTAINS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South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of Poland)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23850" y="476250"/>
            <a:ext cx="1841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l-PL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476672"/>
            <a:ext cx="2245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LANDSCAPES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2" name="Picture 2" descr="I:\ZDJECIA DO PREZENTACJI - SPORTY\The Tatra Mountai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536">
            <a:off x="5164712" y="3996506"/>
            <a:ext cx="3089375" cy="224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" name="Picture 3" descr="I:\ZDJECIA DO PREZENTACJI - SPORTY\The Tatra NMountains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106">
            <a:off x="5717354" y="1366965"/>
            <a:ext cx="3025164" cy="2319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004048" y="692696"/>
            <a:ext cx="3673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‘MAZURIA’ LAKE DISTRICT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(North-East of Poland)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23850" y="476250"/>
            <a:ext cx="1841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l-PL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476672"/>
            <a:ext cx="2245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LANDSCAPES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4" name="Picture 3" descr="I:\ZDJECIA DO PREZENTACJI - SPORTY\Lake Distri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326">
            <a:off x="5088831" y="2530255"/>
            <a:ext cx="3699379" cy="2768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8" name="Picture 4" descr="C:\Documents and Settings\Barteek\Moje dokumenty\Moje obrazy\Prezentacja\2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3" y="1196752"/>
            <a:ext cx="4608513" cy="26406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2" descr="I:\ZDJECIA DO PREZENTACJI - SPORTY\The Lake Distric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330">
            <a:off x="987156" y="3696874"/>
            <a:ext cx="3887270" cy="2490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004048" y="692696"/>
            <a:ext cx="3673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PLAINS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</a:t>
            </a:r>
            <a:r>
              <a:rPr lang="pl-PL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pl-P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pl-PL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centre</a:t>
            </a:r>
            <a:r>
              <a:rPr lang="pl-P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of Poland)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23850" y="476250"/>
            <a:ext cx="1841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l-PL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476672"/>
            <a:ext cx="2245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LANDSCAPES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9" name="Picture 4" descr="I:\ZDJECIA DO PREZENTACJI - SPORTY\Plains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788">
            <a:off x="588582" y="1466190"/>
            <a:ext cx="4174973" cy="3132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3" descr="I:\ZDJECIA DO PREZENTACJI - SPORTY\Plai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755">
            <a:off x="4694369" y="3268645"/>
            <a:ext cx="3902075" cy="2925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850" y="2981325"/>
            <a:ext cx="86407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WARSAW – the capital of Poland</a:t>
            </a:r>
          </a:p>
        </p:txBody>
      </p:sp>
      <p:sp>
        <p:nvSpPr>
          <p:cNvPr id="5" name="Prostokąt 4"/>
          <p:cNvSpPr/>
          <p:nvPr/>
        </p:nvSpPr>
        <p:spPr>
          <a:xfrm>
            <a:off x="4908550" y="6381750"/>
            <a:ext cx="40751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CRACOW</a:t>
            </a:r>
          </a:p>
        </p:txBody>
      </p:sp>
      <p:sp>
        <p:nvSpPr>
          <p:cNvPr id="6" name="Prostokąt 5"/>
          <p:cNvSpPr/>
          <p:nvPr/>
        </p:nvSpPr>
        <p:spPr>
          <a:xfrm>
            <a:off x="352425" y="6381750"/>
            <a:ext cx="40322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GDANSK</a:t>
            </a:r>
          </a:p>
        </p:txBody>
      </p:sp>
      <p:sp>
        <p:nvSpPr>
          <p:cNvPr id="2" name="Prostokąt 1"/>
          <p:cNvSpPr/>
          <p:nvPr/>
        </p:nvSpPr>
        <p:spPr>
          <a:xfrm>
            <a:off x="347663" y="323850"/>
            <a:ext cx="17430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BIG CITES</a:t>
            </a:r>
          </a:p>
        </p:txBody>
      </p:sp>
      <p:pic>
        <p:nvPicPr>
          <p:cNvPr id="11" name="Picture 2" descr="C:\Documents and Settings\Barteek\Moje dokumenty\Moje obrazy\Prezentacja\3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0362" y="3452092"/>
            <a:ext cx="4075113" cy="29416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" descr="C:\Documents and Settings\Barteek\Moje dokumenty\Moje obrazy\Prezentacja\3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51413" y="3425651"/>
            <a:ext cx="4032250" cy="29416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6" descr="C:\Documents and Settings\Barteek\Moje dokumenty\Moje obrazy\Prezentacja\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1335" y="894746"/>
            <a:ext cx="8640763" cy="20145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16162" y="1340768"/>
            <a:ext cx="2160587" cy="325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43437" y="1315725"/>
            <a:ext cx="2124075" cy="325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8913" y="3381375"/>
            <a:ext cx="2036762" cy="3265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75463" y="3357563"/>
            <a:ext cx="2038350" cy="3246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Prostokąt 1"/>
          <p:cNvSpPr/>
          <p:nvPr/>
        </p:nvSpPr>
        <p:spPr>
          <a:xfrm>
            <a:off x="755650" y="404813"/>
            <a:ext cx="48958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FOLK CLOTHES</a:t>
            </a:r>
          </a:p>
        </p:txBody>
      </p:sp>
      <p:sp>
        <p:nvSpPr>
          <p:cNvPr id="3" name="Prostokąt 2"/>
          <p:cNvSpPr/>
          <p:nvPr/>
        </p:nvSpPr>
        <p:spPr>
          <a:xfrm>
            <a:off x="755650" y="866775"/>
            <a:ext cx="13335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</a:t>
            </a:r>
            <a:r>
              <a:rPr lang="pl-P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traditional</a:t>
            </a: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370</Words>
  <Application>Microsoft Office PowerPoint</Application>
  <PresentationFormat>Pokaz na ekranie (4:3)</PresentationFormat>
  <Paragraphs>103</Paragraphs>
  <Slides>28</Slides>
  <Notes>5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NewsPrint</vt:lpstr>
      <vt:lpstr>WELCOME TO POLAND</vt:lpstr>
      <vt:lpstr>     POLAND</vt:lpstr>
      <vt:lpstr>     POLAND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POLAND  WORLD CHAMPIONS 2014</vt:lpstr>
      <vt:lpstr>POLAND BRONZE MEDALISTS   WORLD CHAMPIONSHIP 2015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English performances</vt:lpstr>
      <vt:lpstr>Slajd 24</vt:lpstr>
      <vt:lpstr>Slajd 25</vt:lpstr>
      <vt:lpstr>Slajd 26</vt:lpstr>
      <vt:lpstr>Slajd 27</vt:lpstr>
      <vt:lpstr>Slajd 28</vt:lpstr>
    </vt:vector>
  </TitlesOfParts>
  <Company>Sil-art Rycho444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POLAND</dc:title>
  <dc:creator>Kowalski Ryszard</dc:creator>
  <cp:lastModifiedBy>LO Grójec</cp:lastModifiedBy>
  <cp:revision>57</cp:revision>
  <dcterms:created xsi:type="dcterms:W3CDTF">2011-10-17T17:25:53Z</dcterms:created>
  <dcterms:modified xsi:type="dcterms:W3CDTF">2015-02-02T21:02:55Z</dcterms:modified>
</cp:coreProperties>
</file>