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9" r:id="rId3"/>
    <p:sldId id="328" r:id="rId4"/>
    <p:sldId id="329" r:id="rId5"/>
    <p:sldId id="330" r:id="rId6"/>
    <p:sldId id="331" r:id="rId7"/>
    <p:sldId id="304" r:id="rId8"/>
    <p:sldId id="324" r:id="rId9"/>
  </p:sldIdLst>
  <p:sldSz cx="9144000" cy="6858000" type="screen4x3"/>
  <p:notesSz cx="6858000" cy="9144000"/>
  <p:custShowLst>
    <p:custShow name="Pokaz niestandardowy 1" id="0">
      <p:sldLst/>
    </p:custShow>
  </p:custShow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80008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92588" autoAdjust="0"/>
  </p:normalViewPr>
  <p:slideViewPr>
    <p:cSldViewPr>
      <p:cViewPr varScale="1">
        <p:scale>
          <a:sx n="35" d="100"/>
          <a:sy n="35" d="100"/>
        </p:scale>
        <p:origin x="66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C78A32-0887-4FCB-9D24-611F77827EB8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CC56BC-2299-4F16-8D11-F3C78CCBEF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218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3B4C-0D9C-4F09-966B-D02038B1A196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8F05-9F54-4F35-BAED-4E20C357F1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7FDD-0E11-4072-9029-EAA3CFD60235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CD1DD-D895-481B-91EA-CC19E0C5B6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26EE-A690-4D73-BC09-DD71BF37472C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BDBC4-BCC1-4E31-9333-DF265C5736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3EEF8-76D1-4B1B-BDDF-98533D1EAFD8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1F542-47B4-419E-841A-49481BAAC6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302D-B848-467A-8C66-052F7D900460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B0FB-8FA1-4334-95B5-1330332702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B660-3E0C-4448-A0B0-661E7EC60276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D7A4-2B10-48EE-850D-FA8809B7EC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67DA-A702-44B2-B517-A6BE28248EBF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C3A1A-81CD-4075-A259-9282638D31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E96FC-AB9F-4626-9041-4A22EB6EB911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9BF3-7D9E-4063-8A4C-2B12C9EAE3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327B0-9EE9-4237-96C3-A2D759623C1D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2576-5730-4E78-BC9B-2DAF4087C6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C91E-A25E-49CB-8F7C-8CBE7F65298C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1E974-C727-4BA5-8F17-E0A64DD797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B5AD-B151-4737-943F-EF173E3B5A8E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39352-79BF-4D22-8326-B684A80213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7F7B7B-0118-4C17-845A-7C36A2631475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5F176C-A9D7-4765-8A85-BCF9B144A8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mf.org/teen/life/risktaking/internet.html" TargetMode="External"/><Relationship Id="rId3" Type="http://schemas.openxmlformats.org/officeDocument/2006/relationships/hyperlink" Target="http://safe.met.police.uk/internet_safety/get_the_facts.html" TargetMode="External"/><Relationship Id="rId7" Type="http://schemas.openxmlformats.org/officeDocument/2006/relationships/hyperlink" Target="http://www.theguardian.com/technology/2014/aug/11/how-to-keep-kids-safe-online-children-advic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etsmartz.org/InternetSafety" TargetMode="External"/><Relationship Id="rId5" Type="http://schemas.openxmlformats.org/officeDocument/2006/relationships/hyperlink" Target="http://kidshealth.org/parent/question/safety/internet_surfing.html?tracking=P_RelatedArticle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kidshealth.org/parent/positive/family/net_safety.html" TargetMode="External"/><Relationship Id="rId9" Type="http://schemas.openxmlformats.org/officeDocument/2006/relationships/hyperlink" Target="http://www.internetsafety101.org/predatorstatistics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>
            <a:off x="611560" y="1772816"/>
            <a:ext cx="7974930" cy="2292935"/>
          </a:xfrm>
          <a:custGeom>
            <a:avLst/>
            <a:gdLst>
              <a:gd name="connsiteX0" fmla="*/ 0 w 7974930"/>
              <a:gd name="connsiteY0" fmla="*/ 0 h 2369880"/>
              <a:gd name="connsiteX1" fmla="*/ 7974930 w 7974930"/>
              <a:gd name="connsiteY1" fmla="*/ 0 h 2369880"/>
              <a:gd name="connsiteX2" fmla="*/ 7974930 w 7974930"/>
              <a:gd name="connsiteY2" fmla="*/ 2369880 h 2369880"/>
              <a:gd name="connsiteX3" fmla="*/ 0 w 7974930"/>
              <a:gd name="connsiteY3" fmla="*/ 2369880 h 2369880"/>
              <a:gd name="connsiteX4" fmla="*/ 0 w 7974930"/>
              <a:gd name="connsiteY4" fmla="*/ 0 h 236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4930" h="2369880">
                <a:moveTo>
                  <a:pt x="0" y="0"/>
                </a:moveTo>
                <a:lnTo>
                  <a:pt x="7974930" y="0"/>
                </a:lnTo>
                <a:lnTo>
                  <a:pt x="7974930" y="2369880"/>
                </a:lnTo>
                <a:lnTo>
                  <a:pt x="0" y="2369880"/>
                </a:lnTo>
                <a:lnTo>
                  <a:pt x="0" y="0"/>
                </a:lnTo>
                <a:close/>
              </a:path>
            </a:pathLst>
          </a:custGeom>
          <a:ln w="444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ERASMUS+ 2014 – 2016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„SAFE INTERNET FOR ALL”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Visit</a:t>
            </a: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Poland 24-30 </a:t>
            </a:r>
            <a:r>
              <a:rPr lang="pl-PL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April</a:t>
            </a: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2015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DRAFT of the </a:t>
            </a:r>
            <a:r>
              <a:rPr lang="pl-PL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programme</a:t>
            </a:r>
            <a:endPara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C:\Users\LO Grójec\Documents\COMENIUS 2013-2015\WIZYTA PRZYGOTOWAWCZA\PREZENTACJA SZKOLY\Zdjecia do prezentacji szkoly\tarczaglownyprojekt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2021433" cy="2195289"/>
          </a:xfrm>
          <a:prstGeom prst="rect">
            <a:avLst/>
          </a:prstGeom>
          <a:noFill/>
        </p:spPr>
      </p:pic>
      <p:pic>
        <p:nvPicPr>
          <p:cNvPr id="1026" name="Picture 2" descr="C:\Users\LO Grójec\Pictures\COMENIUS 2013-2015\ZDJECIA SZKOL\POLAND\34_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437112"/>
            <a:ext cx="3652788" cy="2047229"/>
          </a:xfrm>
          <a:prstGeom prst="rect">
            <a:avLst/>
          </a:prstGeom>
          <a:noFill/>
        </p:spPr>
      </p:pic>
      <p:pic>
        <p:nvPicPr>
          <p:cNvPr id="1028" name="Picture 4" descr="C:\Users\LO Grójec\Pictures\COMENIUS 2013-2015\LOGO COMENIUS\FR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661248"/>
            <a:ext cx="2232249" cy="831028"/>
          </a:xfrm>
          <a:prstGeom prst="rect">
            <a:avLst/>
          </a:prstGeom>
          <a:noFill/>
        </p:spPr>
      </p:pic>
      <p:pic>
        <p:nvPicPr>
          <p:cNvPr id="1030" name="Picture 6" descr="C:\Users\LO Grójec\Pictures\ERASMUS+ 2014-2016\LOGO\EU flag-Erasmus+_vect_POS 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620688"/>
            <a:ext cx="2474814" cy="705965"/>
          </a:xfrm>
          <a:prstGeom prst="rect">
            <a:avLst/>
          </a:prstGeom>
          <a:noFill/>
        </p:spPr>
      </p:pic>
      <p:pic>
        <p:nvPicPr>
          <p:cNvPr id="1031" name="Picture 7" descr="C:\Users\LO Grójec\Pictures\ERASMUS+ 2014-2016\LOGO\SIFA LOGO\sifa logo - bardzo maly rozmia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4501" y="4197665"/>
            <a:ext cx="1368152" cy="133166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2844" y="2928934"/>
            <a:ext cx="435771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60648"/>
            <a:ext cx="914400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ERASMUS+ </a:t>
            </a:r>
            <a:r>
              <a:rPr lang="pl-PL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programme</a:t>
            </a:r>
            <a:endParaRPr lang="pl-PL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SIFA PROJECT 2014 – 2016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87524" y="1484784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2060"/>
                </a:solidFill>
              </a:rPr>
              <a:t>GUESTS:</a:t>
            </a:r>
          </a:p>
          <a:p>
            <a:endParaRPr lang="pl-PL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002060"/>
                </a:solidFill>
              </a:rPr>
              <a:t>A </a:t>
            </a:r>
            <a:r>
              <a:rPr lang="pl-PL" sz="2800" dirty="0" err="1" smtClean="0">
                <a:solidFill>
                  <a:srgbClr val="002060"/>
                </a:solidFill>
              </a:rPr>
              <a:t>specialist</a:t>
            </a:r>
            <a:r>
              <a:rPr lang="pl-PL" sz="2800" dirty="0" smtClean="0">
                <a:solidFill>
                  <a:srgbClr val="002060"/>
                </a:solidFill>
              </a:rPr>
              <a:t> from „ALTER” – </a:t>
            </a:r>
            <a:r>
              <a:rPr lang="pl-PL" sz="2800" dirty="0" err="1" smtClean="0">
                <a:solidFill>
                  <a:srgbClr val="002060"/>
                </a:solidFill>
              </a:rPr>
              <a:t>an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educational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organization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dealing</a:t>
            </a:r>
            <a:r>
              <a:rPr lang="pl-PL" sz="2800" dirty="0" smtClean="0">
                <a:solidFill>
                  <a:srgbClr val="002060"/>
                </a:solidFill>
              </a:rPr>
              <a:t> with </a:t>
            </a:r>
            <a:r>
              <a:rPr lang="pl-PL" sz="2800" dirty="0" err="1" smtClean="0">
                <a:solidFill>
                  <a:srgbClr val="002060"/>
                </a:solidFill>
              </a:rPr>
              <a:t>problems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that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young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people</a:t>
            </a:r>
            <a:r>
              <a:rPr lang="pl-PL" sz="2800" dirty="0" smtClean="0">
                <a:solidFill>
                  <a:srgbClr val="002060"/>
                </a:solidFill>
              </a:rPr>
              <a:t> face,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002060"/>
                </a:solidFill>
              </a:rPr>
              <a:t>A </a:t>
            </a:r>
            <a:r>
              <a:rPr lang="pl-PL" sz="2800" dirty="0" err="1" smtClean="0">
                <a:solidFill>
                  <a:srgbClr val="002060"/>
                </a:solidFill>
              </a:rPr>
              <a:t>specialist</a:t>
            </a:r>
            <a:r>
              <a:rPr lang="pl-PL" sz="2800" dirty="0" smtClean="0">
                <a:solidFill>
                  <a:srgbClr val="002060"/>
                </a:solidFill>
              </a:rPr>
              <a:t> from saferinternet.pl,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2060"/>
                </a:solidFill>
              </a:rPr>
              <a:t> </a:t>
            </a:r>
            <a:r>
              <a:rPr lang="pl-PL" sz="2800" dirty="0" smtClean="0">
                <a:solidFill>
                  <a:srgbClr val="002060"/>
                </a:solidFill>
              </a:rPr>
              <a:t>A </a:t>
            </a:r>
            <a:r>
              <a:rPr lang="pl-PL" sz="2800" dirty="0" err="1" smtClean="0">
                <a:solidFill>
                  <a:srgbClr val="002060"/>
                </a:solidFill>
              </a:rPr>
              <a:t>specialist</a:t>
            </a:r>
            <a:r>
              <a:rPr lang="pl-PL" sz="2800" dirty="0" smtClean="0">
                <a:solidFill>
                  <a:srgbClr val="002060"/>
                </a:solidFill>
              </a:rPr>
              <a:t> from </a:t>
            </a:r>
            <a:r>
              <a:rPr lang="pl-PL" sz="2800" dirty="0" err="1" smtClean="0">
                <a:solidFill>
                  <a:srgbClr val="002060"/>
                </a:solidFill>
              </a:rPr>
              <a:t>an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international</a:t>
            </a:r>
            <a:r>
              <a:rPr lang="pl-PL" sz="2800" dirty="0" smtClean="0">
                <a:solidFill>
                  <a:srgbClr val="002060"/>
                </a:solidFill>
              </a:rPr>
              <a:t> (</a:t>
            </a:r>
            <a:r>
              <a:rPr lang="pl-PL" sz="2800" dirty="0" err="1" smtClean="0">
                <a:solidFill>
                  <a:srgbClr val="002060"/>
                </a:solidFill>
              </a:rPr>
              <a:t>Polish-Japanese</a:t>
            </a:r>
            <a:r>
              <a:rPr lang="pl-PL" sz="2800" dirty="0" smtClean="0">
                <a:solidFill>
                  <a:srgbClr val="002060"/>
                </a:solidFill>
              </a:rPr>
              <a:t>) University of Information Technology in </a:t>
            </a:r>
            <a:r>
              <a:rPr lang="pl-PL" sz="2800" dirty="0" err="1" smtClean="0">
                <a:solidFill>
                  <a:srgbClr val="002060"/>
                </a:solidFill>
              </a:rPr>
              <a:t>Warsaw</a:t>
            </a:r>
            <a:r>
              <a:rPr lang="pl-PL" sz="2800" dirty="0" smtClean="0">
                <a:solidFill>
                  <a:srgbClr val="002060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002060"/>
                </a:solidFill>
              </a:rPr>
              <a:t>A </a:t>
            </a:r>
            <a:r>
              <a:rPr lang="pl-PL" sz="2800" dirty="0" err="1" smtClean="0">
                <a:solidFill>
                  <a:srgbClr val="002060"/>
                </a:solidFill>
              </a:rPr>
              <a:t>specialist</a:t>
            </a:r>
            <a:r>
              <a:rPr lang="pl-PL" sz="2800" dirty="0" smtClean="0">
                <a:solidFill>
                  <a:srgbClr val="002060"/>
                </a:solidFill>
              </a:rPr>
              <a:t> from </a:t>
            </a:r>
            <a:r>
              <a:rPr lang="pl-PL" sz="2800" dirty="0" err="1" smtClean="0">
                <a:solidFill>
                  <a:srgbClr val="002060"/>
                </a:solidFill>
              </a:rPr>
              <a:t>Jagiellonian</a:t>
            </a:r>
            <a:r>
              <a:rPr lang="pl-PL" sz="2800" dirty="0" smtClean="0">
                <a:solidFill>
                  <a:srgbClr val="002060"/>
                </a:solidFill>
              </a:rPr>
              <a:t> University in Kraków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206246"/>
            <a:ext cx="3481118" cy="99373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2844" y="2928934"/>
            <a:ext cx="435771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60648"/>
            <a:ext cx="914400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ERASMUS+ </a:t>
            </a:r>
            <a:r>
              <a:rPr lang="pl-PL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programme</a:t>
            </a:r>
            <a:endParaRPr lang="pl-PL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SIFA PROJECT 2014 – 2016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83568" y="1844824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2060"/>
                </a:solidFill>
              </a:rPr>
              <a:t>MATTERS RELATED WITH SAFETY 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ON THE INTERNET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sz="2800" dirty="0" smtClean="0">
                <a:solidFill>
                  <a:srgbClr val="002060"/>
                </a:solidFill>
              </a:rPr>
              <a:t>TOPICS OF THE MEETING: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002060"/>
                </a:solidFill>
              </a:rPr>
              <a:t>Grooming / online </a:t>
            </a:r>
            <a:r>
              <a:rPr lang="pl-PL" sz="2800" dirty="0" err="1" smtClean="0">
                <a:solidFill>
                  <a:srgbClr val="002060"/>
                </a:solidFill>
              </a:rPr>
              <a:t>predation</a:t>
            </a:r>
            <a:endParaRPr lang="pl-PL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002060"/>
                </a:solidFill>
              </a:rPr>
              <a:t>Cyberbullying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err="1" smtClean="0">
                <a:solidFill>
                  <a:srgbClr val="002060"/>
                </a:solidFill>
              </a:rPr>
              <a:t>Cyberstalking</a:t>
            </a:r>
            <a:endParaRPr lang="pl-PL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err="1" smtClean="0">
                <a:solidFill>
                  <a:srgbClr val="002060"/>
                </a:solidFill>
              </a:rPr>
              <a:t>Sexting</a:t>
            </a:r>
            <a:endParaRPr lang="pl-PL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err="1" smtClean="0">
                <a:solidFill>
                  <a:srgbClr val="002060"/>
                </a:solidFill>
              </a:rPr>
              <a:t>Obscene</a:t>
            </a:r>
            <a:r>
              <a:rPr lang="pl-PL" sz="2800" dirty="0" smtClean="0">
                <a:solidFill>
                  <a:srgbClr val="002060"/>
                </a:solidFill>
              </a:rPr>
              <a:t> / </a:t>
            </a:r>
            <a:r>
              <a:rPr lang="pl-PL" sz="2800" dirty="0" err="1" smtClean="0">
                <a:solidFill>
                  <a:srgbClr val="002060"/>
                </a:solidFill>
              </a:rPr>
              <a:t>offensive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content</a:t>
            </a:r>
            <a:endParaRPr lang="pl-PL" sz="28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857780"/>
            <a:ext cx="1411738" cy="4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79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2844" y="2928934"/>
            <a:ext cx="435771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60648"/>
            <a:ext cx="914400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ERASMUS+ </a:t>
            </a:r>
            <a:r>
              <a:rPr lang="pl-PL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programme</a:t>
            </a:r>
            <a:endParaRPr lang="pl-PL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SIFA PROJECT 2014 – 2016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83568" y="1844824"/>
            <a:ext cx="79208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2060"/>
                </a:solidFill>
              </a:rPr>
              <a:t>PRODUCTS</a:t>
            </a:r>
          </a:p>
          <a:p>
            <a:endParaRPr lang="pl-PL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002060"/>
                </a:solidFill>
              </a:rPr>
              <a:t>4 </a:t>
            </a:r>
            <a:r>
              <a:rPr lang="pl-PL" sz="2800" dirty="0" err="1" smtClean="0">
                <a:solidFill>
                  <a:srgbClr val="002060"/>
                </a:solidFill>
              </a:rPr>
              <a:t>websites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linket</a:t>
            </a:r>
            <a:r>
              <a:rPr lang="pl-PL" sz="2800" dirty="0" smtClean="0">
                <a:solidFill>
                  <a:srgbClr val="002060"/>
                </a:solidFill>
              </a:rPr>
              <a:t> to sifaplus.eu (WEEBLY) – 4 </a:t>
            </a:r>
            <a:r>
              <a:rPr lang="pl-PL" sz="2800" dirty="0" err="1" smtClean="0">
                <a:solidFill>
                  <a:srgbClr val="002060"/>
                </a:solidFill>
              </a:rPr>
              <a:t>different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topics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each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group</a:t>
            </a:r>
            <a:r>
              <a:rPr lang="pl-PL" sz="2800" dirty="0" smtClean="0">
                <a:solidFill>
                  <a:srgbClr val="002060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002060"/>
                </a:solidFill>
              </a:rPr>
              <a:t>A </a:t>
            </a:r>
            <a:r>
              <a:rPr lang="pl-PL" sz="2800" dirty="0" err="1" smtClean="0">
                <a:solidFill>
                  <a:srgbClr val="002060"/>
                </a:solidFill>
              </a:rPr>
              <a:t>magazine</a:t>
            </a:r>
            <a:r>
              <a:rPr lang="pl-PL" sz="2800" dirty="0" smtClean="0">
                <a:solidFill>
                  <a:srgbClr val="002060"/>
                </a:solidFill>
              </a:rPr>
              <a:t> – minimum4 </a:t>
            </a:r>
            <a:r>
              <a:rPr lang="pl-PL" sz="2800" dirty="0" err="1" smtClean="0">
                <a:solidFill>
                  <a:srgbClr val="002060"/>
                </a:solidFill>
              </a:rPr>
              <a:t>pages</a:t>
            </a:r>
            <a:r>
              <a:rPr lang="pl-PL" sz="2800" dirty="0" smtClean="0">
                <a:solidFill>
                  <a:srgbClr val="002060"/>
                </a:solidFill>
              </a:rPr>
              <a:t> + Front </a:t>
            </a:r>
            <a:r>
              <a:rPr lang="pl-PL" sz="2800" dirty="0" err="1" smtClean="0">
                <a:solidFill>
                  <a:srgbClr val="002060"/>
                </a:solidFill>
              </a:rPr>
              <a:t>Page</a:t>
            </a:r>
            <a:r>
              <a:rPr lang="pl-PL" sz="2800" dirty="0" smtClean="0">
                <a:solidFill>
                  <a:srgbClr val="002060"/>
                </a:solidFill>
              </a:rPr>
              <a:t> – 4 </a:t>
            </a:r>
            <a:r>
              <a:rPr lang="pl-PL" sz="2800" dirty="0" err="1" smtClean="0">
                <a:solidFill>
                  <a:srgbClr val="002060"/>
                </a:solidFill>
              </a:rPr>
              <a:t>different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topics</a:t>
            </a:r>
            <a:r>
              <a:rPr lang="pl-PL" sz="2800" dirty="0" smtClean="0">
                <a:solidFill>
                  <a:srgbClr val="002060"/>
                </a:solidFill>
              </a:rPr>
              <a:t> on </a:t>
            </a:r>
            <a:r>
              <a:rPr lang="pl-PL" sz="2800" dirty="0" err="1" smtClean="0">
                <a:solidFill>
                  <a:srgbClr val="002060"/>
                </a:solidFill>
              </a:rPr>
              <a:t>each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page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separately</a:t>
            </a:r>
            <a:r>
              <a:rPr lang="pl-PL" sz="2800" dirty="0" smtClean="0">
                <a:solidFill>
                  <a:srgbClr val="002060"/>
                </a:solidFill>
              </a:rPr>
              <a:t>) (Jilster.com)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278" y="1347957"/>
            <a:ext cx="3481118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83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2844" y="2928934"/>
            <a:ext cx="435771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60648"/>
            <a:ext cx="914400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ERASMUS+ </a:t>
            </a:r>
            <a:r>
              <a:rPr lang="pl-PL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programme</a:t>
            </a:r>
            <a:endParaRPr lang="pl-PL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SIFA PROJECT 2014 – 2016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83568" y="1844824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2060"/>
                </a:solidFill>
              </a:rPr>
              <a:t>MAIN ACTIVITIES TO ASSIST WORKSHOPS?</a:t>
            </a:r>
          </a:p>
          <a:p>
            <a:endParaRPr lang="pl-PL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 smtClean="0">
                <a:solidFill>
                  <a:srgbClr val="002060"/>
                </a:solidFill>
              </a:rPr>
              <a:t>Visit</a:t>
            </a:r>
            <a:r>
              <a:rPr lang="pl-PL" sz="2800" dirty="0" smtClean="0">
                <a:solidFill>
                  <a:srgbClr val="002060"/>
                </a:solidFill>
              </a:rPr>
              <a:t> in Kraków – </a:t>
            </a:r>
            <a:r>
              <a:rPr lang="pl-PL" sz="2800" dirty="0" err="1" smtClean="0">
                <a:solidFill>
                  <a:srgbClr val="002060"/>
                </a:solidFill>
              </a:rPr>
              <a:t>lecture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at</a:t>
            </a:r>
            <a:r>
              <a:rPr lang="pl-PL" sz="2800" dirty="0" smtClean="0">
                <a:solidFill>
                  <a:srgbClr val="002060"/>
                </a:solidFill>
              </a:rPr>
              <a:t> University, </a:t>
            </a:r>
            <a:r>
              <a:rPr lang="pl-PL" sz="2800" dirty="0" err="1" smtClean="0">
                <a:solidFill>
                  <a:srgbClr val="002060"/>
                </a:solidFill>
              </a:rPr>
              <a:t>Old</a:t>
            </a:r>
            <a:r>
              <a:rPr lang="pl-PL" sz="2800" dirty="0" smtClean="0">
                <a:solidFill>
                  <a:srgbClr val="002060"/>
                </a:solidFill>
              </a:rPr>
              <a:t> Town, Wawel </a:t>
            </a:r>
            <a:r>
              <a:rPr lang="pl-PL" sz="2800" dirty="0" err="1" smtClean="0">
                <a:solidFill>
                  <a:srgbClr val="002060"/>
                </a:solidFill>
              </a:rPr>
              <a:t>Castle</a:t>
            </a:r>
            <a:r>
              <a:rPr lang="pl-PL" sz="2800" dirty="0" smtClean="0">
                <a:solidFill>
                  <a:srgbClr val="002060"/>
                </a:solidFill>
              </a:rPr>
              <a:t>, Auschwitz </a:t>
            </a:r>
            <a:r>
              <a:rPr lang="pl-PL" sz="2800" dirty="0" err="1" smtClean="0">
                <a:solidFill>
                  <a:srgbClr val="002060"/>
                </a:solidFill>
              </a:rPr>
              <a:t>or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SaltMine</a:t>
            </a:r>
            <a:r>
              <a:rPr lang="pl-PL" sz="2800" dirty="0" smtClean="0">
                <a:solidFill>
                  <a:srgbClr val="002060"/>
                </a:solidFill>
              </a:rPr>
              <a:t> in Wieliczka),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 smtClean="0">
                <a:solidFill>
                  <a:srgbClr val="002060"/>
                </a:solidFill>
              </a:rPr>
              <a:t>Visit</a:t>
            </a:r>
            <a:r>
              <a:rPr lang="pl-PL" sz="2800" dirty="0" smtClean="0">
                <a:solidFill>
                  <a:srgbClr val="002060"/>
                </a:solidFill>
              </a:rPr>
              <a:t> in </a:t>
            </a:r>
            <a:r>
              <a:rPr lang="pl-PL" sz="2800" dirty="0" err="1" smtClean="0">
                <a:solidFill>
                  <a:srgbClr val="002060"/>
                </a:solidFill>
              </a:rPr>
              <a:t>Warsaw</a:t>
            </a:r>
            <a:r>
              <a:rPr lang="pl-PL" sz="2800" dirty="0" smtClean="0">
                <a:solidFill>
                  <a:srgbClr val="002060"/>
                </a:solidFill>
              </a:rPr>
              <a:t>: </a:t>
            </a:r>
            <a:r>
              <a:rPr lang="pl-PL" sz="2800" dirty="0" err="1" smtClean="0">
                <a:solidFill>
                  <a:srgbClr val="002060"/>
                </a:solidFill>
              </a:rPr>
              <a:t>Museum</a:t>
            </a:r>
            <a:r>
              <a:rPr lang="pl-PL" sz="2800" dirty="0" smtClean="0">
                <a:solidFill>
                  <a:srgbClr val="002060"/>
                </a:solidFill>
              </a:rPr>
              <a:t> of </a:t>
            </a:r>
            <a:r>
              <a:rPr lang="pl-PL" sz="2800" dirty="0" err="1" smtClean="0">
                <a:solidFill>
                  <a:srgbClr val="002060"/>
                </a:solidFill>
              </a:rPr>
              <a:t>Warsaw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Uprising</a:t>
            </a:r>
            <a:r>
              <a:rPr lang="pl-PL" sz="2800" dirty="0" smtClean="0">
                <a:solidFill>
                  <a:srgbClr val="002060"/>
                </a:solidFill>
              </a:rPr>
              <a:t>, </a:t>
            </a:r>
            <a:r>
              <a:rPr lang="pl-PL" sz="2800" dirty="0" err="1" smtClean="0">
                <a:solidFill>
                  <a:srgbClr val="002060"/>
                </a:solidFill>
              </a:rPr>
              <a:t>Royal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>
                <a:solidFill>
                  <a:srgbClr val="002060"/>
                </a:solidFill>
              </a:rPr>
              <a:t>C</a:t>
            </a:r>
            <a:r>
              <a:rPr lang="pl-PL" sz="2800" dirty="0" err="1" smtClean="0">
                <a:solidFill>
                  <a:srgbClr val="002060"/>
                </a:solidFill>
              </a:rPr>
              <a:t>astle</a:t>
            </a:r>
            <a:r>
              <a:rPr lang="pl-PL" sz="2800" dirty="0" smtClean="0">
                <a:solidFill>
                  <a:srgbClr val="002060"/>
                </a:solidFill>
              </a:rPr>
              <a:t>, </a:t>
            </a:r>
            <a:r>
              <a:rPr lang="pl-PL" sz="2800" dirty="0" err="1" smtClean="0">
                <a:solidFill>
                  <a:srgbClr val="002060"/>
                </a:solidFill>
              </a:rPr>
              <a:t>Old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T</a:t>
            </a:r>
            <a:r>
              <a:rPr lang="pl-PL" sz="2800" dirty="0" smtClean="0">
                <a:solidFill>
                  <a:srgbClr val="002060"/>
                </a:solidFill>
              </a:rPr>
              <a:t>own, Chopin </a:t>
            </a:r>
            <a:r>
              <a:rPr lang="pl-PL" sz="2800" dirty="0" err="1" smtClean="0">
                <a:solidFill>
                  <a:srgbClr val="002060"/>
                </a:solidFill>
              </a:rPr>
              <a:t>Museum</a:t>
            </a:r>
            <a:r>
              <a:rPr lang="pl-PL" sz="2800" dirty="0" smtClean="0">
                <a:solidFill>
                  <a:srgbClr val="002060"/>
                </a:solidFill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002060"/>
                </a:solidFill>
              </a:rPr>
              <a:t>School: </a:t>
            </a:r>
            <a:r>
              <a:rPr lang="pl-PL" sz="2800" dirty="0" err="1" smtClean="0">
                <a:solidFill>
                  <a:srgbClr val="002060"/>
                </a:solidFill>
              </a:rPr>
              <a:t>lectures</a:t>
            </a:r>
            <a:r>
              <a:rPr lang="pl-PL" sz="2800" dirty="0" smtClean="0">
                <a:solidFill>
                  <a:srgbClr val="002060"/>
                </a:solidFill>
              </a:rPr>
              <a:t>, </a:t>
            </a:r>
            <a:r>
              <a:rPr lang="pl-PL" sz="2800" dirty="0" err="1" smtClean="0">
                <a:solidFill>
                  <a:srgbClr val="002060"/>
                </a:solidFill>
              </a:rPr>
              <a:t>workshops</a:t>
            </a:r>
            <a:r>
              <a:rPr lang="pl-PL" sz="2800" dirty="0" smtClean="0">
                <a:solidFill>
                  <a:srgbClr val="002060"/>
                </a:solidFill>
              </a:rPr>
              <a:t>, </a:t>
            </a:r>
            <a:r>
              <a:rPr lang="pl-PL" sz="2800" dirty="0" err="1" smtClean="0">
                <a:solidFill>
                  <a:srgbClr val="002060"/>
                </a:solidFill>
              </a:rPr>
              <a:t>integration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activities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</a:p>
          <a:p>
            <a:endParaRPr lang="pl-PL" sz="2800" dirty="0" smtClean="0">
              <a:solidFill>
                <a:srgbClr val="00206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546" y="782743"/>
            <a:ext cx="1865454" cy="5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15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2844" y="2928934"/>
            <a:ext cx="435771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60648"/>
            <a:ext cx="914400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ERASMUS+ </a:t>
            </a:r>
            <a:r>
              <a:rPr lang="pl-PL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programme</a:t>
            </a:r>
            <a:endParaRPr lang="pl-PL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SIFA PROJECT 2014 – 2016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83568" y="1844824"/>
            <a:ext cx="7920880" cy="4616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>
                <a:solidFill>
                  <a:schemeClr val="accent1"/>
                </a:solidFill>
              </a:rPr>
              <a:t>Sources</a:t>
            </a:r>
            <a:r>
              <a:rPr lang="pl-PL" sz="2800" dirty="0" smtClean="0">
                <a:solidFill>
                  <a:schemeClr val="accent1"/>
                </a:solidFill>
              </a:rPr>
              <a:t> / </a:t>
            </a:r>
            <a:r>
              <a:rPr lang="pl-PL" sz="2800" dirty="0" err="1" smtClean="0">
                <a:solidFill>
                  <a:schemeClr val="accent1"/>
                </a:solidFill>
              </a:rPr>
              <a:t>references</a:t>
            </a:r>
            <a:r>
              <a:rPr lang="pl-PL" sz="2800" dirty="0">
                <a:solidFill>
                  <a:schemeClr val="accent1"/>
                </a:solidFill>
              </a:rPr>
              <a:t>.</a:t>
            </a:r>
            <a:endParaRPr lang="pl-PL" sz="2800" dirty="0" smtClean="0">
              <a:solidFill>
                <a:schemeClr val="accent1"/>
              </a:solidFill>
            </a:endParaRPr>
          </a:p>
          <a:p>
            <a:r>
              <a:rPr lang="pl-P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www.saferinternet.pl</a:t>
            </a:r>
            <a:endParaRPr lang="pl-P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pl-PL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safe.met.police.uk/internet_safety/get_the_facts.html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pl-PL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kidshealth.org/parent/positive/family/net_safety.html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pl-PL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kidshealth.org/parent/question/safety/internet_surfing.html?tracking=P_RelatedArticle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pl-PL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www.netsmartz.org/InternetSafety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pl-PL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www.theguardian.com/technology/2014/aug/11/how-to-keep-kids-safe-online-children-advice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http://</a:t>
            </a:r>
            <a:r>
              <a:rPr lang="pl-PL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www.pamf.org/teen/life/risktaking/internet.html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http://www.internetsafety101.org/predatorstatistics.htm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2800" dirty="0" smtClean="0">
              <a:solidFill>
                <a:srgbClr val="00206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3330" y="1347957"/>
            <a:ext cx="3481118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0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36730" y="17590"/>
            <a:ext cx="914400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ERASMUS+ </a:t>
            </a:r>
            <a:r>
              <a:rPr lang="pl-PL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programme</a:t>
            </a:r>
            <a: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2014 – 2016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</a:t>
            </a:r>
            <a:r>
              <a:rPr lang="pl-PL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looking</a:t>
            </a:r>
            <a: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forward</a:t>
            </a:r>
            <a: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to </a:t>
            </a:r>
            <a:r>
              <a:rPr lang="pl-PL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seeing</a:t>
            </a:r>
            <a: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</a:t>
            </a:r>
            <a: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all</a:t>
            </a:r>
            <a: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in GRÓJEC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67544" y="623731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solidFill>
                  <a:srgbClr val="6600CC"/>
                </a:solidFill>
              </a:rPr>
              <a:t>Participating</a:t>
            </a:r>
            <a:r>
              <a:rPr lang="pl-PL" sz="2000" b="1" dirty="0" smtClean="0">
                <a:solidFill>
                  <a:srgbClr val="6600CC"/>
                </a:solidFill>
              </a:rPr>
              <a:t> </a:t>
            </a:r>
            <a:r>
              <a:rPr lang="pl-PL" sz="2000" b="1" dirty="0" err="1" smtClean="0">
                <a:solidFill>
                  <a:srgbClr val="6600CC"/>
                </a:solidFill>
              </a:rPr>
              <a:t>countries</a:t>
            </a:r>
            <a:r>
              <a:rPr lang="pl-PL" sz="2000" b="1" dirty="0" smtClean="0">
                <a:solidFill>
                  <a:srgbClr val="6600CC"/>
                </a:solidFill>
              </a:rPr>
              <a:t>: Greece, </a:t>
            </a:r>
            <a:r>
              <a:rPr lang="pl-PL" sz="2000" b="1" dirty="0" err="1" smtClean="0">
                <a:solidFill>
                  <a:srgbClr val="6600CC"/>
                </a:solidFill>
              </a:rPr>
              <a:t>Sweden</a:t>
            </a:r>
            <a:r>
              <a:rPr lang="pl-PL" sz="2000" b="1" dirty="0" smtClean="0">
                <a:solidFill>
                  <a:srgbClr val="6600CC"/>
                </a:solidFill>
              </a:rPr>
              <a:t>, </a:t>
            </a:r>
            <a:r>
              <a:rPr lang="pl-PL" sz="2000" b="1" dirty="0" err="1" smtClean="0">
                <a:solidFill>
                  <a:srgbClr val="6600CC"/>
                </a:solidFill>
              </a:rPr>
              <a:t>Norway</a:t>
            </a:r>
            <a:r>
              <a:rPr lang="pl-PL" sz="2000" b="1" dirty="0" smtClean="0">
                <a:solidFill>
                  <a:srgbClr val="6600CC"/>
                </a:solidFill>
              </a:rPr>
              <a:t>, Austria, Poland</a:t>
            </a:r>
            <a:endParaRPr lang="pl-PL" sz="2000" b="1" dirty="0">
              <a:solidFill>
                <a:srgbClr val="6600CC"/>
              </a:solidFill>
            </a:endParaRPr>
          </a:p>
        </p:txBody>
      </p:sp>
      <p:pic>
        <p:nvPicPr>
          <p:cNvPr id="2050" name="Picture 2" descr="C:\Users\LO Grójec\Pictures\ERASMUS+ 2014-2016\SIFA LOGO\sifa logo - maly rozmi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008"/>
            <a:ext cx="1656184" cy="1609800"/>
          </a:xfrm>
          <a:prstGeom prst="rect">
            <a:avLst/>
          </a:prstGeom>
          <a:noFill/>
        </p:spPr>
      </p:pic>
      <p:pic>
        <p:nvPicPr>
          <p:cNvPr id="2051" name="Picture 3" descr="C:\Users\LO Grójec\Pictures\ERASMUS+ 2014-2016\LOGO\EU flag-Erasmus+_vect_POS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42350"/>
            <a:ext cx="3482926" cy="993539"/>
          </a:xfrm>
          <a:prstGeom prst="rect">
            <a:avLst/>
          </a:prstGeom>
          <a:noFill/>
        </p:spPr>
      </p:pic>
      <p:pic>
        <p:nvPicPr>
          <p:cNvPr id="2052" name="Picture 4" descr="C:\Users\LO Grójec\Pictures\ERASMUS+ 2014-2016\ERASMUS+ TEAM\ERASMUS+ TEAM m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132856"/>
            <a:ext cx="6983324" cy="3240360"/>
          </a:xfrm>
          <a:prstGeom prst="rect">
            <a:avLst/>
          </a:prstGeom>
          <a:noFill/>
        </p:spPr>
      </p:pic>
      <p:pic>
        <p:nvPicPr>
          <p:cNvPr id="2053" name="Picture 5" descr="C:\Users\LO Grójec\Documents\ERASMUS+ 2014-2016\LOGO\LOGO suggestion POLAND 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085184"/>
            <a:ext cx="4183757" cy="11738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>
            <a:off x="611560" y="1845985"/>
            <a:ext cx="7974930" cy="1446550"/>
          </a:xfrm>
          <a:custGeom>
            <a:avLst/>
            <a:gdLst>
              <a:gd name="connsiteX0" fmla="*/ 0 w 7974930"/>
              <a:gd name="connsiteY0" fmla="*/ 0 h 2369880"/>
              <a:gd name="connsiteX1" fmla="*/ 7974930 w 7974930"/>
              <a:gd name="connsiteY1" fmla="*/ 0 h 2369880"/>
              <a:gd name="connsiteX2" fmla="*/ 7974930 w 7974930"/>
              <a:gd name="connsiteY2" fmla="*/ 2369880 h 2369880"/>
              <a:gd name="connsiteX3" fmla="*/ 0 w 7974930"/>
              <a:gd name="connsiteY3" fmla="*/ 2369880 h 2369880"/>
              <a:gd name="connsiteX4" fmla="*/ 0 w 7974930"/>
              <a:gd name="connsiteY4" fmla="*/ 0 h 236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4930" h="2369880">
                <a:moveTo>
                  <a:pt x="0" y="0"/>
                </a:moveTo>
                <a:lnTo>
                  <a:pt x="7974930" y="0"/>
                </a:lnTo>
                <a:lnTo>
                  <a:pt x="7974930" y="2369880"/>
                </a:lnTo>
                <a:lnTo>
                  <a:pt x="0" y="2369880"/>
                </a:lnTo>
                <a:lnTo>
                  <a:pt x="0" y="0"/>
                </a:lnTo>
                <a:close/>
              </a:path>
            </a:pathLst>
          </a:custGeom>
          <a:ln w="444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 FOR YOUR ATTENTION</a:t>
            </a:r>
            <a:endParaRPr lang="pl-PL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C:\Users\LO Grójec\Documents\COMENIUS 2013-2015\WIZYTA PRZYGOTOWAWCZA\PREZENTACJA SZKOLY\Zdjecia do prezentacji szkoly\tarczaglownyprojekt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2021433" cy="2195289"/>
          </a:xfrm>
          <a:prstGeom prst="rect">
            <a:avLst/>
          </a:prstGeom>
          <a:noFill/>
        </p:spPr>
      </p:pic>
      <p:pic>
        <p:nvPicPr>
          <p:cNvPr id="1026" name="Picture 2" descr="C:\Users\LO Grójec\Pictures\COMENIUS 2013-2015\ZDJECIA SZKOL\POLAND\34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3652788" cy="2047229"/>
          </a:xfrm>
          <a:prstGeom prst="rect">
            <a:avLst/>
          </a:prstGeom>
          <a:noFill/>
        </p:spPr>
      </p:pic>
      <p:pic>
        <p:nvPicPr>
          <p:cNvPr id="1028" name="Picture 4" descr="C:\Users\LO Grójec\Pictures\COMENIUS 2013-2015\LOGO COMENIUS\FR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232249" cy="831028"/>
          </a:xfrm>
          <a:prstGeom prst="rect">
            <a:avLst/>
          </a:prstGeom>
          <a:noFill/>
        </p:spPr>
      </p:pic>
      <p:pic>
        <p:nvPicPr>
          <p:cNvPr id="1030" name="Picture 6" descr="C:\Users\LO Grójec\Pictures\ERASMUS+ 2014-2016\LOGO\EU flag-Erasmus+_vect_POS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620688"/>
            <a:ext cx="2474814" cy="705965"/>
          </a:xfrm>
          <a:prstGeom prst="rect">
            <a:avLst/>
          </a:prstGeom>
          <a:noFill/>
        </p:spPr>
      </p:pic>
      <p:pic>
        <p:nvPicPr>
          <p:cNvPr id="1031" name="Picture 7" descr="C:\Users\LO Grójec\Pictures\ERASMUS+ 2014-2016\LOGO\SIFA LOGO\sifa logo - bardzo maly rozmia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8440" y="3771040"/>
            <a:ext cx="1368152" cy="1331668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5220072" y="62373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przygotował: PAWEŁ POŚNIK </a:t>
            </a:r>
            <a:endParaRPr lang="pl-PL" b="1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274</Words>
  <Application>Microsoft Office PowerPoint</Application>
  <PresentationFormat>Pokaz na ekranie (4:3)</PresentationFormat>
  <Paragraphs>52</Paragraphs>
  <Slides>8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  <vt:variant>
        <vt:lpstr>Pokazy niestandardowe</vt:lpstr>
      </vt:variant>
      <vt:variant>
        <vt:i4>1</vt:i4>
      </vt:variant>
    </vt:vector>
  </HeadingPairs>
  <TitlesOfParts>
    <vt:vector size="12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Pokaz niestandardowy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Cheetos</dc:creator>
  <cp:lastModifiedBy>PAWEŁ POŚNIK</cp:lastModifiedBy>
  <cp:revision>284</cp:revision>
  <dcterms:created xsi:type="dcterms:W3CDTF">2009-10-26T22:17:20Z</dcterms:created>
  <dcterms:modified xsi:type="dcterms:W3CDTF">2015-10-02T05:52:14Z</dcterms:modified>
</cp:coreProperties>
</file>