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tags/tag2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307" r:id="rId2"/>
    <p:sldId id="312" r:id="rId3"/>
    <p:sldId id="314" r:id="rId4"/>
    <p:sldId id="299" r:id="rId5"/>
    <p:sldId id="303" r:id="rId6"/>
    <p:sldId id="304" r:id="rId7"/>
    <p:sldId id="313" r:id="rId8"/>
    <p:sldId id="316" r:id="rId9"/>
    <p:sldId id="315" r:id="rId10"/>
    <p:sldId id="317" r:id="rId11"/>
    <p:sldId id="318" r:id="rId12"/>
    <p:sldId id="320" r:id="rId13"/>
    <p:sldId id="321" r:id="rId14"/>
    <p:sldId id="329" r:id="rId15"/>
    <p:sldId id="322" r:id="rId16"/>
    <p:sldId id="323" r:id="rId17"/>
    <p:sldId id="328" r:id="rId18"/>
    <p:sldId id="324" r:id="rId19"/>
    <p:sldId id="325" r:id="rId20"/>
    <p:sldId id="326" r:id="rId21"/>
    <p:sldId id="327" r:id="rId22"/>
  </p:sldIdLst>
  <p:sldSz cx="9144000" cy="6858000" type="screen4x3"/>
  <p:notesSz cx="6858000" cy="9144000"/>
  <p:custShowLst>
    <p:custShow name="Pokaz niestandardowy 1" id="0">
      <p:sldLst/>
    </p:custShow>
  </p:custShowLst>
  <p:defaultTextStyle>
    <a:defPPr>
      <a:defRPr lang="pl-PL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00CC"/>
    <a:srgbClr val="800080"/>
    <a:srgbClr val="CCFF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yl pośredni 2 — Ak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Styl pośredni 2 — Ak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125E5076-3810-47DD-B79F-674D7AD40C01}" styleName="Styl ciemny 1 — Ak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0956" autoAdjust="0"/>
    <p:restoredTop sz="92588" autoAdjust="0"/>
  </p:normalViewPr>
  <p:slideViewPr>
    <p:cSldViewPr>
      <p:cViewPr varScale="1">
        <p:scale>
          <a:sx n="70" d="100"/>
          <a:sy n="70" d="100"/>
        </p:scale>
        <p:origin x="756" y="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notesViewPr>
    <p:cSldViewPr>
      <p:cViewPr varScale="1">
        <p:scale>
          <a:sx n="83" d="100"/>
          <a:sy n="83" d="100"/>
        </p:scale>
        <p:origin x="-2040" y="-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63C78A32-0887-4FCB-9D24-611F77827EB8}" type="datetimeFigureOut">
              <a:rPr lang="pl-PL"/>
              <a:pPr>
                <a:defRPr/>
              </a:pPr>
              <a:t>2015-12-07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pl-PL" noProof="0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noProof="0" smtClean="0"/>
              <a:t>Kliknij, aby edytować style wzorca tekstu</a:t>
            </a:r>
          </a:p>
          <a:p>
            <a:pPr lvl="1"/>
            <a:r>
              <a:rPr lang="pl-PL" noProof="0" smtClean="0"/>
              <a:t>Drugi poziom</a:t>
            </a:r>
          </a:p>
          <a:p>
            <a:pPr lvl="2"/>
            <a:r>
              <a:rPr lang="pl-PL" noProof="0" smtClean="0"/>
              <a:t>Trzeci poziom</a:t>
            </a:r>
          </a:p>
          <a:p>
            <a:pPr lvl="3"/>
            <a:r>
              <a:rPr lang="pl-PL" noProof="0" smtClean="0"/>
              <a:t>Czwarty poziom</a:t>
            </a:r>
          </a:p>
          <a:p>
            <a:pPr lvl="4"/>
            <a:r>
              <a:rPr lang="pl-PL" noProof="0" smtClean="0"/>
              <a:t>Piąty poziom</a:t>
            </a:r>
            <a:endParaRPr lang="pl-PL" noProof="0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0ACC56BC-2299-4F16-8D11-F3C78CCBEFC6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2771129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ymbol zastępczy obrazu slajd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3" name="Symbol zastępczy notatek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l-PL" dirty="0" smtClean="0"/>
          </a:p>
        </p:txBody>
      </p:sp>
      <p:sp>
        <p:nvSpPr>
          <p:cNvPr id="19460" name="Symbol zastępczy numeru slajdu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E218699-CA39-49A1-BBF8-4A3325FE0F56}" type="slidenum">
              <a:rPr lang="pl-PL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</a:t>
            </a:fld>
            <a:endParaRPr lang="pl-PL" dirty="0" smtClean="0"/>
          </a:p>
        </p:txBody>
      </p:sp>
    </p:spTree>
    <p:extLst>
      <p:ext uri="{BB962C8B-B14F-4D97-AF65-F5344CB8AC3E}">
        <p14:creationId xmlns:p14="http://schemas.microsoft.com/office/powerpoint/2010/main" val="142385812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ymbol zastępczy obrazu slajd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3" name="Symbol zastępczy notatek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l-PL" dirty="0" smtClean="0"/>
          </a:p>
        </p:txBody>
      </p:sp>
      <p:sp>
        <p:nvSpPr>
          <p:cNvPr id="19460" name="Symbol zastępczy numeru slajdu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E218699-CA39-49A1-BBF8-4A3325FE0F56}" type="slidenum">
              <a:rPr lang="pl-PL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20</a:t>
            </a:fld>
            <a:endParaRPr lang="pl-PL" dirty="0" smtClean="0"/>
          </a:p>
        </p:txBody>
      </p:sp>
    </p:spTree>
    <p:extLst>
      <p:ext uri="{BB962C8B-B14F-4D97-AF65-F5344CB8AC3E}">
        <p14:creationId xmlns:p14="http://schemas.microsoft.com/office/powerpoint/2010/main" val="40656862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ymbol zastępczy obrazu slajd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3" name="Symbol zastępczy notatek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l-PL" dirty="0" smtClean="0"/>
          </a:p>
        </p:txBody>
      </p:sp>
      <p:sp>
        <p:nvSpPr>
          <p:cNvPr id="19460" name="Symbol zastępczy numeru slajdu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E218699-CA39-49A1-BBF8-4A3325FE0F56}" type="slidenum">
              <a:rPr lang="pl-PL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7</a:t>
            </a:fld>
            <a:endParaRPr lang="pl-PL" dirty="0" smtClean="0"/>
          </a:p>
        </p:txBody>
      </p:sp>
    </p:spTree>
    <p:extLst>
      <p:ext uri="{BB962C8B-B14F-4D97-AF65-F5344CB8AC3E}">
        <p14:creationId xmlns:p14="http://schemas.microsoft.com/office/powerpoint/2010/main" val="313090992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ymbol zastępczy obrazu slajd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3" name="Symbol zastępczy notatek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l-PL" dirty="0" smtClean="0"/>
          </a:p>
        </p:txBody>
      </p:sp>
      <p:sp>
        <p:nvSpPr>
          <p:cNvPr id="19460" name="Symbol zastępczy numeru slajdu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E218699-CA39-49A1-BBF8-4A3325FE0F56}" type="slidenum">
              <a:rPr lang="pl-PL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13</a:t>
            </a:fld>
            <a:endParaRPr lang="pl-PL" dirty="0" smtClean="0"/>
          </a:p>
        </p:txBody>
      </p:sp>
    </p:spTree>
    <p:extLst>
      <p:ext uri="{BB962C8B-B14F-4D97-AF65-F5344CB8AC3E}">
        <p14:creationId xmlns:p14="http://schemas.microsoft.com/office/powerpoint/2010/main" val="191843305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ymbol zastępczy obrazu slajd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3" name="Symbol zastępczy notatek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l-PL" dirty="0" smtClean="0"/>
          </a:p>
        </p:txBody>
      </p:sp>
      <p:sp>
        <p:nvSpPr>
          <p:cNvPr id="19460" name="Symbol zastępczy numeru slajdu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E218699-CA39-49A1-BBF8-4A3325FE0F56}" type="slidenum">
              <a:rPr lang="pl-PL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14</a:t>
            </a:fld>
            <a:endParaRPr lang="pl-PL" dirty="0" smtClean="0"/>
          </a:p>
        </p:txBody>
      </p:sp>
    </p:spTree>
    <p:extLst>
      <p:ext uri="{BB962C8B-B14F-4D97-AF65-F5344CB8AC3E}">
        <p14:creationId xmlns:p14="http://schemas.microsoft.com/office/powerpoint/2010/main" val="289405124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ymbol zastępczy obrazu slajd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3" name="Symbol zastępczy notatek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l-PL" dirty="0" smtClean="0"/>
          </a:p>
        </p:txBody>
      </p:sp>
      <p:sp>
        <p:nvSpPr>
          <p:cNvPr id="19460" name="Symbol zastępczy numeru slajdu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E218699-CA39-49A1-BBF8-4A3325FE0F56}" type="slidenum">
              <a:rPr lang="pl-PL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15</a:t>
            </a:fld>
            <a:endParaRPr lang="pl-PL" dirty="0" smtClean="0"/>
          </a:p>
        </p:txBody>
      </p:sp>
    </p:spTree>
    <p:extLst>
      <p:ext uri="{BB962C8B-B14F-4D97-AF65-F5344CB8AC3E}">
        <p14:creationId xmlns:p14="http://schemas.microsoft.com/office/powerpoint/2010/main" val="173534455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ymbol zastępczy obrazu slajd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3" name="Symbol zastępczy notatek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l-PL" dirty="0" smtClean="0"/>
          </a:p>
        </p:txBody>
      </p:sp>
      <p:sp>
        <p:nvSpPr>
          <p:cNvPr id="19460" name="Symbol zastępczy numeru slajdu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E218699-CA39-49A1-BBF8-4A3325FE0F56}" type="slidenum">
              <a:rPr lang="pl-PL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16</a:t>
            </a:fld>
            <a:endParaRPr lang="pl-PL" dirty="0" smtClean="0"/>
          </a:p>
        </p:txBody>
      </p:sp>
    </p:spTree>
    <p:extLst>
      <p:ext uri="{BB962C8B-B14F-4D97-AF65-F5344CB8AC3E}">
        <p14:creationId xmlns:p14="http://schemas.microsoft.com/office/powerpoint/2010/main" val="264379169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ymbol zastępczy obrazu slajd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3" name="Symbol zastępczy notatek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l-PL" dirty="0" smtClean="0"/>
          </a:p>
        </p:txBody>
      </p:sp>
      <p:sp>
        <p:nvSpPr>
          <p:cNvPr id="19460" name="Symbol zastępczy numeru slajdu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E218699-CA39-49A1-BBF8-4A3325FE0F56}" type="slidenum">
              <a:rPr lang="pl-PL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17</a:t>
            </a:fld>
            <a:endParaRPr lang="pl-PL" dirty="0" smtClean="0"/>
          </a:p>
        </p:txBody>
      </p:sp>
    </p:spTree>
    <p:extLst>
      <p:ext uri="{BB962C8B-B14F-4D97-AF65-F5344CB8AC3E}">
        <p14:creationId xmlns:p14="http://schemas.microsoft.com/office/powerpoint/2010/main" val="131377841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ymbol zastępczy obrazu slajd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3" name="Symbol zastępczy notatek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l-PL" dirty="0" smtClean="0"/>
          </a:p>
        </p:txBody>
      </p:sp>
      <p:sp>
        <p:nvSpPr>
          <p:cNvPr id="19460" name="Symbol zastępczy numeru slajdu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E218699-CA39-49A1-BBF8-4A3325FE0F56}" type="slidenum">
              <a:rPr lang="pl-PL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18</a:t>
            </a:fld>
            <a:endParaRPr lang="pl-PL" dirty="0" smtClean="0"/>
          </a:p>
        </p:txBody>
      </p:sp>
    </p:spTree>
    <p:extLst>
      <p:ext uri="{BB962C8B-B14F-4D97-AF65-F5344CB8AC3E}">
        <p14:creationId xmlns:p14="http://schemas.microsoft.com/office/powerpoint/2010/main" val="176202556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ymbol zastępczy obrazu slajd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3" name="Symbol zastępczy notatek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l-PL" dirty="0" smtClean="0"/>
          </a:p>
        </p:txBody>
      </p:sp>
      <p:sp>
        <p:nvSpPr>
          <p:cNvPr id="19460" name="Symbol zastępczy numeru slajdu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E218699-CA39-49A1-BBF8-4A3325FE0F56}" type="slidenum">
              <a:rPr lang="pl-PL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19</a:t>
            </a:fld>
            <a:endParaRPr lang="pl-PL" dirty="0" smtClean="0"/>
          </a:p>
        </p:txBody>
      </p:sp>
    </p:spTree>
    <p:extLst>
      <p:ext uri="{BB962C8B-B14F-4D97-AF65-F5344CB8AC3E}">
        <p14:creationId xmlns:p14="http://schemas.microsoft.com/office/powerpoint/2010/main" val="30411261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E33B4C-0D9C-4F09-966B-D02038B1A196}" type="datetimeFigureOut">
              <a:rPr lang="pl-PL"/>
              <a:pPr>
                <a:defRPr/>
              </a:pPr>
              <a:t>2015-12-07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338F05-9F54-4F35-BAED-4E20C357F19A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  <p:transition spd="slow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DA7FDD-0E11-4072-9029-EAA3CFD60235}" type="datetimeFigureOut">
              <a:rPr lang="pl-PL"/>
              <a:pPr>
                <a:defRPr/>
              </a:pPr>
              <a:t>2015-12-07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7CD1DD-D895-481B-91EA-CC19E0C5B6F7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  <p:transition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DA26EE-A690-4D73-BC09-DD71BF37472C}" type="datetimeFigureOut">
              <a:rPr lang="pl-PL"/>
              <a:pPr>
                <a:defRPr/>
              </a:pPr>
              <a:t>2015-12-07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2BDBC4-BCC1-4E31-9333-DF265C5736F4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  <p:transition spd="slow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33EEF8-76D1-4B1B-BDDF-98533D1EAFD8}" type="datetimeFigureOut">
              <a:rPr lang="pl-PL"/>
              <a:pPr>
                <a:defRPr/>
              </a:pPr>
              <a:t>2015-12-07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21F542-47B4-419E-841A-49481BAAC661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  <p:transition spd="slow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B9302D-B848-467A-8C66-052F7D900460}" type="datetimeFigureOut">
              <a:rPr lang="pl-PL"/>
              <a:pPr>
                <a:defRPr/>
              </a:pPr>
              <a:t>2015-12-07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43B0FB-8FA1-4334-95B5-133033270207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  <p:transition spd="slow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F0B660-3E0C-4448-A0B0-661E7EC60276}" type="datetimeFigureOut">
              <a:rPr lang="pl-PL"/>
              <a:pPr>
                <a:defRPr/>
              </a:pPr>
              <a:t>2015-12-07</a:t>
            </a:fld>
            <a:endParaRPr lang="pl-PL"/>
          </a:p>
        </p:txBody>
      </p:sp>
      <p:sp>
        <p:nvSpPr>
          <p:cNvPr id="6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7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81D7A4-2B10-48EE-850D-FA8809B7EC8E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7467DA-A702-44B2-B517-A6BE28248EBF}" type="datetimeFigureOut">
              <a:rPr lang="pl-PL"/>
              <a:pPr>
                <a:defRPr/>
              </a:pPr>
              <a:t>2015-12-07</a:t>
            </a:fld>
            <a:endParaRPr lang="pl-PL"/>
          </a:p>
        </p:txBody>
      </p:sp>
      <p:sp>
        <p:nvSpPr>
          <p:cNvPr id="8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9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2C3A1A-81CD-4075-A259-9282638D31E5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8E96FC-AB9F-4626-9041-4A22EB6EB911}" type="datetimeFigureOut">
              <a:rPr lang="pl-PL"/>
              <a:pPr>
                <a:defRPr/>
              </a:pPr>
              <a:t>2015-12-07</a:t>
            </a:fld>
            <a:endParaRPr lang="pl-PL"/>
          </a:p>
        </p:txBody>
      </p:sp>
      <p:sp>
        <p:nvSpPr>
          <p:cNvPr id="4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5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D99BF3-7D9E-4063-8A4C-2B12C9EAE3F7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E327B0-9EE9-4237-96C3-A2D759623C1D}" type="datetimeFigureOut">
              <a:rPr lang="pl-PL"/>
              <a:pPr>
                <a:defRPr/>
              </a:pPr>
              <a:t>2015-12-07</a:t>
            </a:fld>
            <a:endParaRPr lang="pl-PL"/>
          </a:p>
        </p:txBody>
      </p:sp>
      <p:sp>
        <p:nvSpPr>
          <p:cNvPr id="3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4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312576-5730-4E78-BC9B-2DAF4087C646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12C91E-A25E-49CB-8F7C-8CBE7F65298C}" type="datetimeFigureOut">
              <a:rPr lang="pl-PL"/>
              <a:pPr>
                <a:defRPr/>
              </a:pPr>
              <a:t>2015-12-07</a:t>
            </a:fld>
            <a:endParaRPr lang="pl-PL"/>
          </a:p>
        </p:txBody>
      </p:sp>
      <p:sp>
        <p:nvSpPr>
          <p:cNvPr id="6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7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61E974-C727-4BA5-8F17-E0A64DD7974C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l-PL" noProof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E8B5AD-B151-4737-943F-EF173E3B5A8E}" type="datetimeFigureOut">
              <a:rPr lang="pl-PL"/>
              <a:pPr>
                <a:defRPr/>
              </a:pPr>
              <a:t>2015-12-07</a:t>
            </a:fld>
            <a:endParaRPr lang="pl-PL"/>
          </a:p>
        </p:txBody>
      </p:sp>
      <p:sp>
        <p:nvSpPr>
          <p:cNvPr id="6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7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F39352-79BF-4D22-8326-B684A8021379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Symbol zastępczy tytułu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l-PL" smtClean="0"/>
              <a:t>Kliknij, aby edytować styl</a:t>
            </a:r>
          </a:p>
        </p:txBody>
      </p:sp>
      <p:sp>
        <p:nvSpPr>
          <p:cNvPr id="1027" name="Symbol zastępczy tekstu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E57F7B7B-0118-4C17-845A-7C36A2631475}" type="datetimeFigureOut">
              <a:rPr lang="pl-PL"/>
              <a:pPr>
                <a:defRPr/>
              </a:pPr>
              <a:t>2015-12-07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D55F176C-A9D7-4765-8A85-BCF9B144A83E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fade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png"/><Relationship Id="rId4" Type="http://schemas.openxmlformats.org/officeDocument/2006/relationships/image" Target="../media/image2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9.jpeg"/><Relationship Id="rId4" Type="http://schemas.openxmlformats.org/officeDocument/2006/relationships/image" Target="../media/image2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jpeg"/><Relationship Id="rId5" Type="http://schemas.openxmlformats.org/officeDocument/2006/relationships/image" Target="../media/image30.png"/><Relationship Id="rId4" Type="http://schemas.openxmlformats.org/officeDocument/2006/relationships/image" Target="../media/image2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jpeg"/><Relationship Id="rId4" Type="http://schemas.openxmlformats.org/officeDocument/2006/relationships/image" Target="../media/image8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8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jpeg"/><Relationship Id="rId4" Type="http://schemas.openxmlformats.org/officeDocument/2006/relationships/image" Target="../media/image8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png"/><Relationship Id="rId4" Type="http://schemas.openxmlformats.org/officeDocument/2006/relationships/image" Target="../media/image8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7.jpeg"/><Relationship Id="rId4" Type="http://schemas.openxmlformats.org/officeDocument/2006/relationships/image" Target="../media/image8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6" Type="http://schemas.openxmlformats.org/officeDocument/2006/relationships/image" Target="../media/image8.jpeg"/><Relationship Id="rId5" Type="http://schemas.openxmlformats.org/officeDocument/2006/relationships/image" Target="../media/image7.png"/><Relationship Id="rId10" Type="http://schemas.openxmlformats.org/officeDocument/2006/relationships/image" Target="../media/image38.jpeg"/><Relationship Id="rId4" Type="http://schemas.openxmlformats.org/officeDocument/2006/relationships/image" Target="../media/image6.jpeg"/><Relationship Id="rId9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Relationship Id="rId6" Type="http://schemas.openxmlformats.org/officeDocument/2006/relationships/image" Target="../media/image7.png"/><Relationship Id="rId11" Type="http://schemas.openxmlformats.org/officeDocument/2006/relationships/image" Target="../media/image3.jpeg"/><Relationship Id="rId5" Type="http://schemas.openxmlformats.org/officeDocument/2006/relationships/image" Target="../media/image6.jpe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jpe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4.png"/><Relationship Id="rId4" Type="http://schemas.openxmlformats.org/officeDocument/2006/relationships/image" Target="../media/image2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25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jpeg"/><Relationship Id="rId4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7.jpeg"/><Relationship Id="rId4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79512" y="2620256"/>
            <a:ext cx="8496944" cy="1151211"/>
          </a:xfrm>
        </p:spPr>
        <p:txBody>
          <a:bodyPr rtlCol="0"/>
          <a:lstStyle/>
          <a:p>
            <a:pPr marL="182880" algn="ctr" eaLnBrk="1" fontAlgn="auto" hangingPunct="1">
              <a:spcAft>
                <a:spcPts val="0"/>
              </a:spcAft>
              <a:defRPr/>
            </a:pPr>
            <a:r>
              <a:rPr lang="pl-PL" sz="5400" b="1" dirty="0" smtClean="0">
                <a:solidFill>
                  <a:schemeClr val="tx2">
                    <a:lumMod val="75000"/>
                  </a:schemeClr>
                </a:solidFill>
                <a:latin typeface="Monotype Corsiva" pitchFamily="66" charset="0"/>
              </a:rPr>
              <a:t>L.O. im. </a:t>
            </a:r>
            <a:r>
              <a:rPr lang="pl-PL" sz="5400" b="1" dirty="0" err="1" smtClean="0">
                <a:solidFill>
                  <a:schemeClr val="tx2">
                    <a:lumMod val="75000"/>
                  </a:schemeClr>
                </a:solidFill>
                <a:latin typeface="Monotype Corsiva" pitchFamily="66" charset="0"/>
              </a:rPr>
              <a:t>P.Skargi</a:t>
            </a:r>
            <a:r>
              <a:rPr lang="pl-PL" sz="5400" b="1" dirty="0" smtClean="0">
                <a:solidFill>
                  <a:schemeClr val="tx2">
                    <a:lumMod val="75000"/>
                  </a:schemeClr>
                </a:solidFill>
                <a:latin typeface="Monotype Corsiva" pitchFamily="66" charset="0"/>
              </a:rPr>
              <a:t> w Grójcu</a:t>
            </a:r>
            <a:endParaRPr lang="pl-PL" sz="5400" b="1" dirty="0">
              <a:solidFill>
                <a:schemeClr val="tx2">
                  <a:lumMod val="75000"/>
                </a:schemeClr>
              </a:solidFill>
              <a:latin typeface="Monotype Corsiva" pitchFamily="66" charset="0"/>
            </a:endParaRPr>
          </a:p>
        </p:txBody>
      </p:sp>
      <p:pic>
        <p:nvPicPr>
          <p:cNvPr id="6148" name="Picture 6" descr="C:\Users\LO Grójec\Pictures\WELCOME TO POLAND\DSC_073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088" y="476250"/>
            <a:ext cx="7416800" cy="2079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2" descr="C:\Users\LO Grójec\Pictures\COMENIUS 2013-2015\LOGO COMENIUS\tarcza maly rozmiar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3889478"/>
            <a:ext cx="2016224" cy="2190537"/>
          </a:xfrm>
          <a:prstGeom prst="rect">
            <a:avLst/>
          </a:prstGeom>
          <a:noFill/>
        </p:spPr>
      </p:pic>
      <p:pic>
        <p:nvPicPr>
          <p:cNvPr id="1026" name="Picture 2" descr="C:\Users\LO Grójec\Pictures\ERASMUS+ 2014-2016\LOGO\EU flag-Erasmus+_vect_POS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55776" y="5040356"/>
            <a:ext cx="5554415" cy="1236730"/>
          </a:xfrm>
          <a:prstGeom prst="rect">
            <a:avLst/>
          </a:prstGeom>
          <a:noFill/>
        </p:spPr>
      </p:pic>
      <p:sp>
        <p:nvSpPr>
          <p:cNvPr id="7" name="pole tekstowe 6"/>
          <p:cNvSpPr txBox="1"/>
          <p:nvPr/>
        </p:nvSpPr>
        <p:spPr>
          <a:xfrm>
            <a:off x="2793379" y="3805747"/>
            <a:ext cx="6120680" cy="1200329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pl-PL" b="1" dirty="0">
                <a:latin typeface="Calibri" panose="020F0502020204030204" pitchFamily="34" charset="0"/>
              </a:rPr>
              <a:t>S</a:t>
            </a:r>
            <a:r>
              <a:rPr lang="pl-PL" b="1" dirty="0" smtClean="0">
                <a:latin typeface="Calibri" panose="020F0502020204030204" pitchFamily="34" charset="0"/>
              </a:rPr>
              <a:t>potkanie dla </a:t>
            </a:r>
            <a:r>
              <a:rPr lang="pl-PL" b="1" dirty="0">
                <a:latin typeface="Calibri" panose="020F0502020204030204" pitchFamily="34" charset="0"/>
              </a:rPr>
              <a:t>beneficjentów programu Erasmus </a:t>
            </a:r>
            <a:endParaRPr lang="pl-PL" b="1" dirty="0" smtClean="0">
              <a:latin typeface="Calibri" panose="020F0502020204030204" pitchFamily="34" charset="0"/>
            </a:endParaRPr>
          </a:p>
          <a:p>
            <a:pPr algn="ctr"/>
            <a:r>
              <a:rPr lang="pl-PL" b="1" dirty="0" smtClean="0">
                <a:latin typeface="Calibri" panose="020F0502020204030204" pitchFamily="34" charset="0"/>
              </a:rPr>
              <a:t>Akcja </a:t>
            </a:r>
            <a:r>
              <a:rPr lang="pl-PL" b="1" dirty="0">
                <a:latin typeface="Calibri" panose="020F0502020204030204" pitchFamily="34" charset="0"/>
              </a:rPr>
              <a:t>KA2 Edukacja Szkolna </a:t>
            </a:r>
            <a:endParaRPr lang="pl-PL" b="1" dirty="0" smtClean="0">
              <a:latin typeface="Calibri" panose="020F0502020204030204" pitchFamily="34" charset="0"/>
            </a:endParaRPr>
          </a:p>
          <a:p>
            <a:pPr algn="ctr"/>
            <a:r>
              <a:rPr lang="pl-PL" b="1" dirty="0" smtClean="0">
                <a:latin typeface="Calibri" panose="020F0502020204030204" pitchFamily="34" charset="0"/>
              </a:rPr>
              <a:t>„</a:t>
            </a:r>
            <a:r>
              <a:rPr lang="pl-PL" b="1" dirty="0">
                <a:latin typeface="Calibri" panose="020F0502020204030204" pitchFamily="34" charset="0"/>
              </a:rPr>
              <a:t>Partnerstwa strategiczne- współpraca szkół” </a:t>
            </a:r>
            <a:endParaRPr lang="pl-PL" b="1" dirty="0" smtClean="0">
              <a:latin typeface="Calibri" panose="020F0502020204030204" pitchFamily="34" charset="0"/>
            </a:endParaRPr>
          </a:p>
          <a:p>
            <a:pPr algn="ctr"/>
            <a:r>
              <a:rPr lang="pl-PL" b="1" dirty="0" smtClean="0">
                <a:latin typeface="Calibri" panose="020F0502020204030204" pitchFamily="34" charset="0"/>
              </a:rPr>
              <a:t>07.10.2015r.</a:t>
            </a:r>
            <a:endParaRPr lang="pl-PL" b="1" dirty="0">
              <a:latin typeface="Calibri" panose="020F0502020204030204" pitchFamily="34" charset="0"/>
            </a:endParaRPr>
          </a:p>
        </p:txBody>
      </p:sp>
      <p:sp>
        <p:nvSpPr>
          <p:cNvPr id="3" name="pole tekstowe 2"/>
          <p:cNvSpPr txBox="1"/>
          <p:nvPr/>
        </p:nvSpPr>
        <p:spPr>
          <a:xfrm>
            <a:off x="6863913" y="6453336"/>
            <a:ext cx="205014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400" dirty="0" smtClean="0"/>
              <a:t>mgr Paweł </a:t>
            </a:r>
            <a:r>
              <a:rPr lang="pl-PL" sz="1400" dirty="0" err="1" smtClean="0"/>
              <a:t>Pośnik</a:t>
            </a:r>
            <a:r>
              <a:rPr lang="pl-PL" sz="1400" dirty="0" smtClean="0"/>
              <a:t> </a:t>
            </a:r>
            <a:endParaRPr lang="pl-PL" sz="1400" dirty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/>
          <p:cNvSpPr/>
          <p:nvPr/>
        </p:nvSpPr>
        <p:spPr>
          <a:xfrm>
            <a:off x="0" y="0"/>
            <a:ext cx="9144000" cy="1000132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4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               ERASMUS+ </a:t>
            </a:r>
            <a:r>
              <a:rPr lang="pl-PL" sz="40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programme</a:t>
            </a:r>
            <a:endParaRPr lang="pl-PL" sz="4000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4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2014 – 2016</a:t>
            </a:r>
          </a:p>
        </p:txBody>
      </p:sp>
      <p:pic>
        <p:nvPicPr>
          <p:cNvPr id="2050" name="Picture 2" descr="C:\Users\LO Grójec\Pictures\ERASMUS+ 2014-2016\SIFA LOGO\sifa logo - maly rozmiar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88640"/>
            <a:ext cx="2016224" cy="1959757"/>
          </a:xfrm>
          <a:prstGeom prst="rect">
            <a:avLst/>
          </a:prstGeom>
          <a:noFill/>
        </p:spPr>
      </p:pic>
      <p:pic>
        <p:nvPicPr>
          <p:cNvPr id="2051" name="Picture 3" descr="C:\Users\LO Grójec\Pictures\ERASMUS+ 2014-2016\LOGO\EU flag-Erasmus+_vect_POS (2)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64088" y="1042350"/>
            <a:ext cx="3482926" cy="993539"/>
          </a:xfrm>
          <a:prstGeom prst="rect">
            <a:avLst/>
          </a:prstGeom>
          <a:noFill/>
        </p:spPr>
      </p:pic>
      <p:pic>
        <p:nvPicPr>
          <p:cNvPr id="2053" name="Picture 5" descr="C:\Users\LO Grójec\Documents\ERASMUS+ 2014-2016\LOGO\LOGO suggestion POLAND 5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660232" y="3789040"/>
            <a:ext cx="2239541" cy="895700"/>
          </a:xfrm>
          <a:prstGeom prst="rect">
            <a:avLst/>
          </a:prstGeom>
          <a:noFill/>
        </p:spPr>
      </p:pic>
      <p:sp>
        <p:nvSpPr>
          <p:cNvPr id="11" name="pole tekstowe 10"/>
          <p:cNvSpPr txBox="1"/>
          <p:nvPr/>
        </p:nvSpPr>
        <p:spPr>
          <a:xfrm>
            <a:off x="467544" y="5733256"/>
            <a:ext cx="79208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600" dirty="0" smtClean="0">
                <a:solidFill>
                  <a:srgbClr val="FF0000"/>
                </a:solidFill>
              </a:rPr>
              <a:t>http://safeinternetforall.pbworks.com</a:t>
            </a:r>
            <a:endParaRPr lang="pl-PL" sz="3600" dirty="0">
              <a:solidFill>
                <a:srgbClr val="FF0000"/>
              </a:solidFill>
            </a:endParaRPr>
          </a:p>
        </p:txBody>
      </p:sp>
      <p:pic>
        <p:nvPicPr>
          <p:cNvPr id="29698" name="Picture 2" descr="C:\Users\LO Grójec\Documents\ERASMUS+ 2014-2016\PREZENTACJA DLA RODZICOW\LOSIFA NAMES PICTURE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3528" y="2204864"/>
            <a:ext cx="6275761" cy="352839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83942003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/>
          <p:cNvSpPr/>
          <p:nvPr/>
        </p:nvSpPr>
        <p:spPr>
          <a:xfrm>
            <a:off x="0" y="0"/>
            <a:ext cx="9144000" cy="1000132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4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               ERASMUS+ </a:t>
            </a:r>
            <a:r>
              <a:rPr lang="pl-PL" sz="40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programme</a:t>
            </a:r>
            <a:endParaRPr lang="pl-PL" sz="4000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4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2014 – 2016</a:t>
            </a:r>
          </a:p>
        </p:txBody>
      </p:sp>
      <p:pic>
        <p:nvPicPr>
          <p:cNvPr id="2050" name="Picture 2" descr="C:\Users\LO Grójec\Pictures\ERASMUS+ 2014-2016\SIFA LOGO\sifa logo - maly rozmiar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88640"/>
            <a:ext cx="2016224" cy="1959757"/>
          </a:xfrm>
          <a:prstGeom prst="rect">
            <a:avLst/>
          </a:prstGeom>
          <a:noFill/>
        </p:spPr>
      </p:pic>
      <p:pic>
        <p:nvPicPr>
          <p:cNvPr id="2051" name="Picture 3" descr="C:\Users\LO Grójec\Pictures\ERASMUS+ 2014-2016\LOGO\EU flag-Erasmus+_vect_POS (2)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64088" y="1042350"/>
            <a:ext cx="3482926" cy="993539"/>
          </a:xfrm>
          <a:prstGeom prst="rect">
            <a:avLst/>
          </a:prstGeom>
          <a:noFill/>
        </p:spPr>
      </p:pic>
      <p:pic>
        <p:nvPicPr>
          <p:cNvPr id="2053" name="Picture 5" descr="C:\Users\LO Grójec\Documents\ERASMUS+ 2014-2016\LOGO\LOGO suggestion POLAND 5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88224" y="3829444"/>
            <a:ext cx="2239541" cy="895700"/>
          </a:xfrm>
          <a:prstGeom prst="rect">
            <a:avLst/>
          </a:prstGeom>
          <a:noFill/>
        </p:spPr>
      </p:pic>
      <p:sp>
        <p:nvSpPr>
          <p:cNvPr id="11" name="pole tekstowe 10"/>
          <p:cNvSpPr txBox="1"/>
          <p:nvPr/>
        </p:nvSpPr>
        <p:spPr>
          <a:xfrm>
            <a:off x="1763688" y="5805264"/>
            <a:ext cx="63097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4800" dirty="0" err="1" smtClean="0">
                <a:solidFill>
                  <a:srgbClr val="FF0000"/>
                </a:solidFill>
              </a:rPr>
              <a:t>www.etwinning.net</a:t>
            </a:r>
            <a:endParaRPr lang="pl-PL" sz="4800" dirty="0">
              <a:solidFill>
                <a:srgbClr val="FF0000"/>
              </a:solidFill>
            </a:endParaRPr>
          </a:p>
        </p:txBody>
      </p:sp>
      <p:pic>
        <p:nvPicPr>
          <p:cNvPr id="24578" name="Picture 2" descr="C:\Users\LO Grójec\Documents\ERASMUS+ 2014-2016\PREZENTACJA DLA RODZICOW\ETWINNING PICTURE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3528" y="2132856"/>
            <a:ext cx="6147684" cy="345638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16879198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/>
          <p:cNvSpPr/>
          <p:nvPr/>
        </p:nvSpPr>
        <p:spPr>
          <a:xfrm>
            <a:off x="0" y="0"/>
            <a:ext cx="9144000" cy="1000132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4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               ERASMUS+ </a:t>
            </a:r>
            <a:r>
              <a:rPr lang="pl-PL" sz="40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programme</a:t>
            </a:r>
            <a:endParaRPr lang="pl-PL" sz="4000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4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2014 – 2016</a:t>
            </a:r>
          </a:p>
        </p:txBody>
      </p:sp>
      <p:pic>
        <p:nvPicPr>
          <p:cNvPr id="2050" name="Picture 2" descr="C:\Users\LO Grójec\Pictures\ERASMUS+ 2014-2016\SIFA LOGO\sifa logo - maly rozmiar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88640"/>
            <a:ext cx="2016224" cy="1959757"/>
          </a:xfrm>
          <a:prstGeom prst="rect">
            <a:avLst/>
          </a:prstGeom>
          <a:noFill/>
        </p:spPr>
      </p:pic>
      <p:pic>
        <p:nvPicPr>
          <p:cNvPr id="2051" name="Picture 3" descr="C:\Users\LO Grójec\Pictures\ERASMUS+ 2014-2016\LOGO\EU flag-Erasmus+_vect_POS (2)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64088" y="1042350"/>
            <a:ext cx="3482926" cy="993539"/>
          </a:xfrm>
          <a:prstGeom prst="rect">
            <a:avLst/>
          </a:prstGeom>
          <a:noFill/>
        </p:spPr>
      </p:pic>
      <p:pic>
        <p:nvPicPr>
          <p:cNvPr id="2053" name="Picture 5" descr="C:\Users\LO Grójec\Documents\ERASMUS+ 2014-2016\LOGO\LOGO suggestion POLAND 5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85295" y="4725144"/>
            <a:ext cx="4861719" cy="1944435"/>
          </a:xfrm>
          <a:prstGeom prst="rect">
            <a:avLst/>
          </a:prstGeom>
          <a:noFill/>
        </p:spPr>
      </p:pic>
      <p:pic>
        <p:nvPicPr>
          <p:cNvPr id="3" name="Obraz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4077072"/>
            <a:ext cx="2592507" cy="2592507"/>
          </a:xfrm>
          <a:prstGeom prst="rect">
            <a:avLst/>
          </a:prstGeom>
        </p:spPr>
      </p:pic>
      <p:sp>
        <p:nvSpPr>
          <p:cNvPr id="4" name="pole tekstowe 3"/>
          <p:cNvSpPr txBox="1"/>
          <p:nvPr/>
        </p:nvSpPr>
        <p:spPr>
          <a:xfrm>
            <a:off x="611411" y="2492896"/>
            <a:ext cx="518457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pl-PL" sz="2800" dirty="0" err="1" smtClean="0"/>
              <a:t>Social</a:t>
            </a:r>
            <a:r>
              <a:rPr lang="pl-PL" sz="2800" dirty="0" smtClean="0"/>
              <a:t> Networking </a:t>
            </a:r>
            <a:r>
              <a:rPr lang="pl-PL" sz="2800" dirty="0" err="1" smtClean="0"/>
              <a:t>Sites</a:t>
            </a:r>
            <a:endParaRPr lang="pl-PL" sz="2800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l-PL" sz="2800" dirty="0"/>
              <a:t>e</a:t>
            </a:r>
            <a:r>
              <a:rPr lang="pl-PL" sz="2800" dirty="0" smtClean="0"/>
              <a:t>-</a:t>
            </a:r>
            <a:r>
              <a:rPr lang="pl-PL" sz="2800" dirty="0" err="1" smtClean="0"/>
              <a:t>mails</a:t>
            </a:r>
            <a:endParaRPr lang="pl-PL" sz="2800" dirty="0"/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3707" y="2492896"/>
            <a:ext cx="3256944" cy="2169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533681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rostokąt 9"/>
          <p:cNvSpPr/>
          <p:nvPr/>
        </p:nvSpPr>
        <p:spPr>
          <a:xfrm>
            <a:off x="323850" y="476250"/>
            <a:ext cx="184150" cy="5857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endParaRPr lang="pl-PL" sz="3200" b="1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</p:txBody>
      </p:sp>
      <p:sp>
        <p:nvSpPr>
          <p:cNvPr id="11" name="Prostokąt 10"/>
          <p:cNvSpPr/>
          <p:nvPr/>
        </p:nvSpPr>
        <p:spPr>
          <a:xfrm>
            <a:off x="2195736" y="769144"/>
            <a:ext cx="4326249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pl-PL" sz="3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Co ułatwia komunikację?</a:t>
            </a: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endParaRPr lang="pl-PL" sz="32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</p:txBody>
      </p:sp>
      <p:pic>
        <p:nvPicPr>
          <p:cNvPr id="7" name="Picture 2" descr="C:\Users\LO Grójec\Pictures\ERASMUS+ 2014-2016\LOGO\EU flag-Erasmus+_vect_PO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48064" y="5714613"/>
            <a:ext cx="3289808" cy="732499"/>
          </a:xfrm>
          <a:prstGeom prst="rect">
            <a:avLst/>
          </a:prstGeom>
          <a:noFill/>
        </p:spPr>
      </p:pic>
      <p:sp>
        <p:nvSpPr>
          <p:cNvPr id="3" name="pole tekstowe 2"/>
          <p:cNvSpPr txBox="1"/>
          <p:nvPr/>
        </p:nvSpPr>
        <p:spPr>
          <a:xfrm>
            <a:off x="420484" y="1758725"/>
            <a:ext cx="7210599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2400" dirty="0" smtClean="0"/>
              <a:t>Sprawne koordynowanie zadań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2400" dirty="0" smtClean="0"/>
              <a:t>Regularność sprawdzania poczty </a:t>
            </a:r>
          </a:p>
          <a:p>
            <a:r>
              <a:rPr lang="pl-PL" sz="2400" dirty="0"/>
              <a:t> </a:t>
            </a:r>
            <a:r>
              <a:rPr lang="pl-PL" sz="2400" dirty="0" smtClean="0"/>
              <a:t>  elektronicznej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2400" dirty="0" smtClean="0"/>
              <a:t>Jasno sprecyzowane cele i zadania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2400" dirty="0" smtClean="0"/>
              <a:t>Wytyczne wypracowane podczas tzw. </a:t>
            </a:r>
            <a:r>
              <a:rPr lang="pl-PL" sz="2400" dirty="0" err="1" smtClean="0"/>
              <a:t>transnational</a:t>
            </a:r>
            <a:r>
              <a:rPr lang="pl-PL" sz="2400" dirty="0" smtClean="0"/>
              <a:t> </a:t>
            </a:r>
            <a:r>
              <a:rPr lang="pl-PL" sz="2400" dirty="0" err="1" smtClean="0"/>
              <a:t>meetings</a:t>
            </a:r>
            <a:endParaRPr lang="pl-PL" sz="2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2400" dirty="0" smtClean="0"/>
              <a:t>Raporty dostępne na platformie </a:t>
            </a:r>
            <a:r>
              <a:rPr lang="pl-PL" sz="2400" dirty="0" err="1" smtClean="0"/>
              <a:t>pbworks</a:t>
            </a:r>
            <a:r>
              <a:rPr lang="pl-PL" sz="2400" dirty="0" smtClean="0"/>
              <a:t> </a:t>
            </a:r>
          </a:p>
          <a:p>
            <a:r>
              <a:rPr lang="pl-PL" sz="2400" dirty="0"/>
              <a:t> </a:t>
            </a:r>
            <a:r>
              <a:rPr lang="pl-PL" sz="2400" dirty="0" smtClean="0"/>
              <a:t>  dla wszystkich partnerów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2400" dirty="0" smtClean="0"/>
              <a:t>Podział obowiązków w szkole </a:t>
            </a:r>
          </a:p>
        </p:txBody>
      </p:sp>
      <p:pic>
        <p:nvPicPr>
          <p:cNvPr id="8" name="Picture 4" descr="C:\Users\LO Grójec\Pictures\COMENIUS 2013-2015\LOGO COMENIUS\FRSE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87624" y="5589240"/>
            <a:ext cx="2527842" cy="941072"/>
          </a:xfrm>
          <a:prstGeom prst="rect">
            <a:avLst/>
          </a:prstGeom>
          <a:noFill/>
        </p:spPr>
      </p:pic>
      <p:pic>
        <p:nvPicPr>
          <p:cNvPr id="2" name="Obraz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5966" y="1846362"/>
            <a:ext cx="2236514" cy="3357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4450541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rostokąt 9"/>
          <p:cNvSpPr/>
          <p:nvPr/>
        </p:nvSpPr>
        <p:spPr>
          <a:xfrm>
            <a:off x="323850" y="476250"/>
            <a:ext cx="184150" cy="5857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endParaRPr lang="pl-PL" sz="3200" b="1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</p:txBody>
      </p:sp>
      <p:sp>
        <p:nvSpPr>
          <p:cNvPr id="11" name="Prostokąt 10"/>
          <p:cNvSpPr/>
          <p:nvPr/>
        </p:nvSpPr>
        <p:spPr>
          <a:xfrm>
            <a:off x="2299474" y="448922"/>
            <a:ext cx="4326249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pl-PL" sz="3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Co ułatwia komunikację?</a:t>
            </a: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endParaRPr lang="pl-PL" sz="32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</p:txBody>
      </p:sp>
      <p:pic>
        <p:nvPicPr>
          <p:cNvPr id="7" name="Picture 2" descr="C:\Users\LO Grójec\Pictures\ERASMUS+ 2014-2016\LOGO\EU flag-Erasmus+_vect_PO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48064" y="5714613"/>
            <a:ext cx="3289808" cy="732499"/>
          </a:xfrm>
          <a:prstGeom prst="rect">
            <a:avLst/>
          </a:prstGeom>
          <a:noFill/>
        </p:spPr>
      </p:pic>
      <p:sp>
        <p:nvSpPr>
          <p:cNvPr id="3" name="pole tekstowe 2"/>
          <p:cNvSpPr txBox="1"/>
          <p:nvPr/>
        </p:nvSpPr>
        <p:spPr>
          <a:xfrm>
            <a:off x="1187624" y="1153467"/>
            <a:ext cx="72105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2400" dirty="0" smtClean="0"/>
              <a:t>Jasno sprecyzowane cele i zadania</a:t>
            </a:r>
          </a:p>
        </p:txBody>
      </p:sp>
      <p:pic>
        <p:nvPicPr>
          <p:cNvPr id="8" name="Picture 4" descr="C:\Users\LO Grójec\Pictures\COMENIUS 2013-2015\LOGO COMENIUS\FRSE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87624" y="5589240"/>
            <a:ext cx="2527842" cy="941072"/>
          </a:xfrm>
          <a:prstGeom prst="rect">
            <a:avLst/>
          </a:prstGeom>
          <a:noFill/>
        </p:spPr>
      </p:pic>
      <p:pic>
        <p:nvPicPr>
          <p:cNvPr id="2" name="Obraz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1772816"/>
            <a:ext cx="3466869" cy="3709955"/>
          </a:xfrm>
          <a:prstGeom prst="rect">
            <a:avLst/>
          </a:prstGeom>
        </p:spPr>
      </p:pic>
      <p:pic>
        <p:nvPicPr>
          <p:cNvPr id="4" name="Obraz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7944" y="2118574"/>
            <a:ext cx="4124845" cy="34174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9241157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rostokąt 9"/>
          <p:cNvSpPr/>
          <p:nvPr/>
        </p:nvSpPr>
        <p:spPr>
          <a:xfrm>
            <a:off x="323850" y="476250"/>
            <a:ext cx="184150" cy="5857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endParaRPr lang="pl-PL" sz="3200" b="1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</p:txBody>
      </p:sp>
      <p:sp>
        <p:nvSpPr>
          <p:cNvPr id="11" name="Prostokąt 10"/>
          <p:cNvSpPr/>
          <p:nvPr/>
        </p:nvSpPr>
        <p:spPr>
          <a:xfrm>
            <a:off x="2195736" y="769144"/>
            <a:ext cx="4530407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pl-PL" sz="3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Co utrudnia komunikację?</a:t>
            </a: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endParaRPr lang="pl-PL" sz="32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</p:txBody>
      </p:sp>
      <p:pic>
        <p:nvPicPr>
          <p:cNvPr id="7" name="Picture 2" descr="C:\Users\LO Grójec\Pictures\ERASMUS+ 2014-2016\LOGO\EU flag-Erasmus+_vect_PO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48064" y="5714613"/>
            <a:ext cx="3289808" cy="732499"/>
          </a:xfrm>
          <a:prstGeom prst="rect">
            <a:avLst/>
          </a:prstGeom>
          <a:noFill/>
        </p:spPr>
      </p:pic>
      <p:sp>
        <p:nvSpPr>
          <p:cNvPr id="3" name="pole tekstowe 2"/>
          <p:cNvSpPr txBox="1"/>
          <p:nvPr/>
        </p:nvSpPr>
        <p:spPr>
          <a:xfrm>
            <a:off x="1043608" y="1861818"/>
            <a:ext cx="7210599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2400" dirty="0" smtClean="0"/>
              <a:t>Duża liczba szkół partnerskich (np. 11 krajów)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2400" dirty="0" smtClean="0"/>
              <a:t>Trudności językowe niektórych nauczycieli koordynujących projekt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2400" dirty="0" smtClean="0"/>
              <a:t>Nieregularność w sprawdzaniu poczty elektronicznej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2400" dirty="0" smtClean="0"/>
              <a:t>Różne terminy świąt, dni wolnych od pracy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2400" dirty="0" smtClean="0"/>
              <a:t>Mała elastyczność w dokonywaniu zmian (na lepsze, np. zwiększenie ilości mobilności)</a:t>
            </a:r>
          </a:p>
        </p:txBody>
      </p:sp>
      <p:pic>
        <p:nvPicPr>
          <p:cNvPr id="8" name="Picture 4" descr="C:\Users\LO Grójec\Pictures\COMENIUS 2013-2015\LOGO COMENIUS\FRSE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87624" y="5589240"/>
            <a:ext cx="2527842" cy="94107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250885390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rostokąt 9"/>
          <p:cNvSpPr/>
          <p:nvPr/>
        </p:nvSpPr>
        <p:spPr>
          <a:xfrm>
            <a:off x="323850" y="476250"/>
            <a:ext cx="184150" cy="5857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endParaRPr lang="pl-PL" sz="3200" b="1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</p:txBody>
      </p:sp>
      <p:sp>
        <p:nvSpPr>
          <p:cNvPr id="11" name="Prostokąt 10"/>
          <p:cNvSpPr/>
          <p:nvPr/>
        </p:nvSpPr>
        <p:spPr>
          <a:xfrm>
            <a:off x="1907704" y="778434"/>
            <a:ext cx="5974713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pl-PL" sz="3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Przygotowanie wizyty partnerskiej.</a:t>
            </a: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endParaRPr lang="pl-PL" sz="32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</p:txBody>
      </p:sp>
      <p:pic>
        <p:nvPicPr>
          <p:cNvPr id="7" name="Picture 2" descr="C:\Users\LO Grójec\Pictures\ERASMUS+ 2014-2016\LOGO\EU flag-Erasmus+_vect_PO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43608" y="4686423"/>
            <a:ext cx="3289808" cy="732499"/>
          </a:xfrm>
          <a:prstGeom prst="rect">
            <a:avLst/>
          </a:prstGeom>
          <a:noFill/>
        </p:spPr>
      </p:pic>
      <p:sp>
        <p:nvSpPr>
          <p:cNvPr id="3" name="pole tekstowe 2"/>
          <p:cNvSpPr txBox="1"/>
          <p:nvPr/>
        </p:nvSpPr>
        <p:spPr>
          <a:xfrm>
            <a:off x="415925" y="1469118"/>
            <a:ext cx="7210599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2400" dirty="0" smtClean="0"/>
              <a:t>Jasny podział obowiązków (np. transport, zaproszeni goście, rezerwacje, przygotowanie sali na warsztaty lub wykłady, program wizyty …)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2400" dirty="0" smtClean="0"/>
              <a:t>Przygotowanie dokumentacji (</a:t>
            </a:r>
            <a:r>
              <a:rPr lang="pl-PL" sz="2400" dirty="0" err="1" smtClean="0"/>
              <a:t>students</a:t>
            </a:r>
            <a:r>
              <a:rPr lang="pl-PL" sz="2400" dirty="0" smtClean="0"/>
              <a:t>’ </a:t>
            </a:r>
            <a:r>
              <a:rPr lang="pl-PL" sz="2400" dirty="0" err="1" smtClean="0"/>
              <a:t>information</a:t>
            </a:r>
            <a:r>
              <a:rPr lang="pl-PL" sz="2400" dirty="0" smtClean="0"/>
              <a:t> </a:t>
            </a:r>
            <a:r>
              <a:rPr lang="pl-PL" sz="2400" dirty="0" err="1" smtClean="0"/>
              <a:t>sheets</a:t>
            </a:r>
            <a:r>
              <a:rPr lang="pl-PL" sz="2400" dirty="0" smtClean="0"/>
              <a:t>, lista rodzin goszczących, itp.)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2400" dirty="0" smtClean="0"/>
              <a:t>Komunikacja pomiędzy uczniami przed wizytą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2400" dirty="0" smtClean="0"/>
              <a:t>Równowaga pomiędzy zajęciami a czasem wolnym podczas wizyty</a:t>
            </a:r>
          </a:p>
        </p:txBody>
      </p:sp>
      <p:pic>
        <p:nvPicPr>
          <p:cNvPr id="8" name="Picture 4" descr="C:\Users\LO Grójec\Pictures\COMENIUS 2013-2015\LOGO COMENIUS\FRSE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87624" y="5589240"/>
            <a:ext cx="2527842" cy="941072"/>
          </a:xfrm>
          <a:prstGeom prst="rect">
            <a:avLst/>
          </a:prstGeom>
          <a:noFill/>
        </p:spPr>
      </p:pic>
      <p:pic>
        <p:nvPicPr>
          <p:cNvPr id="2" name="Obraz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4210" y="4221088"/>
            <a:ext cx="3298207" cy="2197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0506762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rostokąt 9"/>
          <p:cNvSpPr/>
          <p:nvPr/>
        </p:nvSpPr>
        <p:spPr>
          <a:xfrm>
            <a:off x="323850" y="476250"/>
            <a:ext cx="184150" cy="5857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endParaRPr lang="pl-PL" sz="3200" b="1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</p:txBody>
      </p:sp>
      <p:sp>
        <p:nvSpPr>
          <p:cNvPr id="11" name="Prostokąt 10"/>
          <p:cNvSpPr/>
          <p:nvPr/>
        </p:nvSpPr>
        <p:spPr>
          <a:xfrm>
            <a:off x="1763688" y="651430"/>
            <a:ext cx="597471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pl-PL" sz="3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Przygotowanie wizyty partnerskiej.</a:t>
            </a:r>
          </a:p>
        </p:txBody>
      </p:sp>
      <p:pic>
        <p:nvPicPr>
          <p:cNvPr id="7" name="Picture 2" descr="C:\Users\LO Grójec\Pictures\ERASMUS+ 2014-2016\LOGO\EU flag-Erasmus+_vect_PO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48064" y="5714613"/>
            <a:ext cx="3289808" cy="732499"/>
          </a:xfrm>
          <a:prstGeom prst="rect">
            <a:avLst/>
          </a:prstGeom>
          <a:noFill/>
        </p:spPr>
      </p:pic>
      <p:sp>
        <p:nvSpPr>
          <p:cNvPr id="3" name="pole tekstowe 2"/>
          <p:cNvSpPr txBox="1"/>
          <p:nvPr/>
        </p:nvSpPr>
        <p:spPr>
          <a:xfrm>
            <a:off x="693710" y="2426452"/>
            <a:ext cx="351567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2400" dirty="0" smtClean="0"/>
              <a:t>Przygotowanie </a:t>
            </a:r>
          </a:p>
          <a:p>
            <a:r>
              <a:rPr lang="pl-PL" sz="2400" dirty="0" smtClean="0"/>
              <a:t>   dokumentacji </a:t>
            </a:r>
          </a:p>
          <a:p>
            <a:r>
              <a:rPr lang="pl-PL" sz="2400" dirty="0" smtClean="0"/>
              <a:t>   (</a:t>
            </a:r>
            <a:r>
              <a:rPr lang="pl-PL" sz="2400" dirty="0" err="1" smtClean="0"/>
              <a:t>students</a:t>
            </a:r>
            <a:r>
              <a:rPr lang="pl-PL" sz="2400" dirty="0" smtClean="0"/>
              <a:t>’ </a:t>
            </a:r>
            <a:r>
              <a:rPr lang="pl-PL" sz="2400" dirty="0" err="1" smtClean="0"/>
              <a:t>information</a:t>
            </a:r>
            <a:r>
              <a:rPr lang="pl-PL" sz="2400" dirty="0" smtClean="0"/>
              <a:t> </a:t>
            </a:r>
          </a:p>
          <a:p>
            <a:r>
              <a:rPr lang="pl-PL" sz="2400" dirty="0"/>
              <a:t> </a:t>
            </a:r>
            <a:r>
              <a:rPr lang="pl-PL" sz="2400" dirty="0" smtClean="0"/>
              <a:t>  </a:t>
            </a:r>
            <a:r>
              <a:rPr lang="pl-PL" sz="2400" dirty="0" err="1" smtClean="0"/>
              <a:t>sheets</a:t>
            </a:r>
            <a:r>
              <a:rPr lang="pl-PL" sz="2400" dirty="0" smtClean="0"/>
              <a:t>, lista rodzin    </a:t>
            </a:r>
          </a:p>
          <a:p>
            <a:r>
              <a:rPr lang="pl-PL" sz="2400" dirty="0"/>
              <a:t> </a:t>
            </a:r>
            <a:r>
              <a:rPr lang="pl-PL" sz="2400" dirty="0" smtClean="0"/>
              <a:t>  goszczących, itp.)</a:t>
            </a:r>
          </a:p>
          <a:p>
            <a:endParaRPr lang="pl-PL" sz="2400" dirty="0" smtClean="0"/>
          </a:p>
        </p:txBody>
      </p:sp>
      <p:pic>
        <p:nvPicPr>
          <p:cNvPr id="8" name="Picture 4" descr="C:\Users\LO Grójec\Pictures\COMENIUS 2013-2015\LOGO COMENIUS\FRSE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87624" y="5589240"/>
            <a:ext cx="2527842" cy="941072"/>
          </a:xfrm>
          <a:prstGeom prst="rect">
            <a:avLst/>
          </a:prstGeom>
          <a:noFill/>
        </p:spPr>
      </p:pic>
      <p:pic>
        <p:nvPicPr>
          <p:cNvPr id="2" name="Obraz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984" y="1411920"/>
            <a:ext cx="3168352" cy="4337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4985729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rostokąt 9"/>
          <p:cNvSpPr/>
          <p:nvPr/>
        </p:nvSpPr>
        <p:spPr>
          <a:xfrm>
            <a:off x="323850" y="476250"/>
            <a:ext cx="184150" cy="5857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endParaRPr lang="pl-PL" sz="3200" b="1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</p:txBody>
      </p:sp>
      <p:sp>
        <p:nvSpPr>
          <p:cNvPr id="11" name="Prostokąt 10"/>
          <p:cNvSpPr/>
          <p:nvPr/>
        </p:nvSpPr>
        <p:spPr>
          <a:xfrm>
            <a:off x="1592341" y="616409"/>
            <a:ext cx="6387069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pl-PL" sz="3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Współpraca z organem prowadzącym</a:t>
            </a: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endParaRPr lang="pl-PL" sz="32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</p:txBody>
      </p:sp>
      <p:pic>
        <p:nvPicPr>
          <p:cNvPr id="7" name="Picture 2" descr="C:\Users\LO Grójec\Pictures\ERASMUS+ 2014-2016\LOGO\EU flag-Erasmus+_vect_PO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48064" y="5714613"/>
            <a:ext cx="3289808" cy="732499"/>
          </a:xfrm>
          <a:prstGeom prst="rect">
            <a:avLst/>
          </a:prstGeom>
          <a:noFill/>
        </p:spPr>
      </p:pic>
      <p:sp>
        <p:nvSpPr>
          <p:cNvPr id="3" name="pole tekstowe 2"/>
          <p:cNvSpPr txBox="1"/>
          <p:nvPr/>
        </p:nvSpPr>
        <p:spPr>
          <a:xfrm>
            <a:off x="1180575" y="1268760"/>
            <a:ext cx="7210599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2400" dirty="0" smtClean="0"/>
              <a:t>Informacja o rozpoczęciu projektu: pisemne powiadomienie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2400" dirty="0" smtClean="0"/>
              <a:t>Regularne informowanie Organu Prowadzącego na temat odbytych wizyt oraz realizacji zadań projektowych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2400" dirty="0" smtClean="0"/>
              <a:t>Współpraca dyrektora szkoły z Organem Prowadzącym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2400" dirty="0" smtClean="0"/>
              <a:t>Spotkania przedstawicieli władz lokalnych z uczestnikami wizyt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2400" dirty="0" smtClean="0"/>
              <a:t>Rozpowszechnianie rezultatów, m.in. </a:t>
            </a:r>
            <a:r>
              <a:rPr lang="pl-PL" sz="2400" dirty="0"/>
              <a:t>n</a:t>
            </a:r>
            <a:r>
              <a:rPr lang="pl-PL" sz="2400" dirty="0" smtClean="0"/>
              <a:t>a stronie internetowej gminy lub starostwa </a:t>
            </a:r>
          </a:p>
        </p:txBody>
      </p:sp>
      <p:pic>
        <p:nvPicPr>
          <p:cNvPr id="8" name="Picture 4" descr="C:\Users\LO Grójec\Pictures\COMENIUS 2013-2015\LOGO COMENIUS\FRSE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87624" y="5589240"/>
            <a:ext cx="2527842" cy="94107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954890437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rostokąt 9"/>
          <p:cNvSpPr/>
          <p:nvPr/>
        </p:nvSpPr>
        <p:spPr>
          <a:xfrm>
            <a:off x="323850" y="476250"/>
            <a:ext cx="184150" cy="5857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endParaRPr lang="pl-PL" sz="3200" b="1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</p:txBody>
      </p:sp>
      <p:sp>
        <p:nvSpPr>
          <p:cNvPr id="11" name="Prostokąt 10"/>
          <p:cNvSpPr/>
          <p:nvPr/>
        </p:nvSpPr>
        <p:spPr>
          <a:xfrm>
            <a:off x="2339752" y="601237"/>
            <a:ext cx="410766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pl-PL" sz="3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Współpraca z rodzicami</a:t>
            </a:r>
          </a:p>
        </p:txBody>
      </p:sp>
      <p:pic>
        <p:nvPicPr>
          <p:cNvPr id="7" name="Picture 2" descr="C:\Users\LO Grójec\Pictures\ERASMUS+ 2014-2016\LOGO\EU flag-Erasmus+_vect_PO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1046" y="4448435"/>
            <a:ext cx="3289808" cy="732499"/>
          </a:xfrm>
          <a:prstGeom prst="rect">
            <a:avLst/>
          </a:prstGeom>
          <a:noFill/>
        </p:spPr>
      </p:pic>
      <p:sp>
        <p:nvSpPr>
          <p:cNvPr id="3" name="pole tekstowe 2"/>
          <p:cNvSpPr txBox="1"/>
          <p:nvPr/>
        </p:nvSpPr>
        <p:spPr>
          <a:xfrm>
            <a:off x="788283" y="1186012"/>
            <a:ext cx="7210599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2400" dirty="0" smtClean="0"/>
              <a:t>Informowanie rodziców podczas zebrań w trakcie roku szkolnego o postępach w projekcie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2400" dirty="0" smtClean="0"/>
              <a:t>Oświadczenia od rodziców o zgodzie na uczestnictwo w projekcie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2400" dirty="0" smtClean="0"/>
              <a:t>Najczęstsze obawy rodziców: słaba znajomość języka obcego, duża odpowiedzialność za ucznia podczas wymiany, zaburzony plan dnia (?), posiłki (smaczne? </a:t>
            </a:r>
            <a:r>
              <a:rPr lang="pl-PL" sz="2400" dirty="0"/>
              <a:t>z</a:t>
            </a:r>
            <a:r>
              <a:rPr lang="pl-PL" sz="2400" dirty="0" smtClean="0"/>
              <a:t>drowe?), finanse, itp.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l-PL" sz="2400" dirty="0" smtClean="0"/>
          </a:p>
        </p:txBody>
      </p:sp>
      <p:pic>
        <p:nvPicPr>
          <p:cNvPr id="8" name="Picture 4" descr="C:\Users\LO Grójec\Pictures\COMENIUS 2013-2015\LOGO COMENIUS\FRSE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87624" y="5589240"/>
            <a:ext cx="2527842" cy="941072"/>
          </a:xfrm>
          <a:prstGeom prst="rect">
            <a:avLst/>
          </a:prstGeom>
          <a:noFill/>
        </p:spPr>
      </p:pic>
      <p:pic>
        <p:nvPicPr>
          <p:cNvPr id="2" name="Obraz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6853" y="4448435"/>
            <a:ext cx="3121123" cy="2081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1092241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rostokąt 9"/>
          <p:cNvSpPr/>
          <p:nvPr/>
        </p:nvSpPr>
        <p:spPr>
          <a:xfrm>
            <a:off x="323850" y="476250"/>
            <a:ext cx="184150" cy="5857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endParaRPr lang="pl-PL" sz="3200" b="1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</p:txBody>
      </p:sp>
      <p:sp>
        <p:nvSpPr>
          <p:cNvPr id="11" name="Prostokąt 10"/>
          <p:cNvSpPr/>
          <p:nvPr/>
        </p:nvSpPr>
        <p:spPr>
          <a:xfrm>
            <a:off x="827584" y="762327"/>
            <a:ext cx="7804572" cy="452431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pl-PL" sz="3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Spis treści:</a:t>
            </a: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pl-PL" sz="3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Informacja o dotychczasowych projektach</a:t>
            </a: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pl-PL" sz="3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Współpraca między partnerami</a:t>
            </a: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pl-PL" sz="3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Przygotowanie wizyty partnerskiej</a:t>
            </a: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pl-PL" sz="3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Współpraca z Organem Prowadzącym</a:t>
            </a: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pl-PL" sz="3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Współpraca z rodzicami</a:t>
            </a: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pl-PL" sz="3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Współpraca z organizacjami wspierającymi </a:t>
            </a:r>
          </a:p>
          <a:p>
            <a:pPr>
              <a:defRPr/>
            </a:pPr>
            <a:r>
              <a:rPr lang="pl-PL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 </a:t>
            </a:r>
            <a:r>
              <a:rPr lang="pl-PL" sz="3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    projekt</a:t>
            </a: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endParaRPr lang="pl-PL" sz="32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</p:txBody>
      </p:sp>
      <p:pic>
        <p:nvPicPr>
          <p:cNvPr id="7" name="Picture 2" descr="C:\Users\LO Grójec\Pictures\ERASMUS+ 2014-2016\LOGO\EU flag-Erasmus+_vect_PO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55776" y="5229200"/>
            <a:ext cx="5554415" cy="123673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798674017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rostokąt 9"/>
          <p:cNvSpPr/>
          <p:nvPr/>
        </p:nvSpPr>
        <p:spPr>
          <a:xfrm>
            <a:off x="323850" y="476250"/>
            <a:ext cx="184150" cy="5857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endParaRPr lang="pl-PL" sz="3200" b="1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</p:txBody>
      </p:sp>
      <p:sp>
        <p:nvSpPr>
          <p:cNvPr id="11" name="Prostokąt 10"/>
          <p:cNvSpPr/>
          <p:nvPr/>
        </p:nvSpPr>
        <p:spPr>
          <a:xfrm>
            <a:off x="2123728" y="523429"/>
            <a:ext cx="5706306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pl-PL" sz="3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Współpraca z organizacjami </a:t>
            </a:r>
          </a:p>
          <a:p>
            <a:pPr>
              <a:defRPr/>
            </a:pPr>
            <a:r>
              <a:rPr lang="pl-PL" sz="3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wspierającymi realizację projektu</a:t>
            </a:r>
          </a:p>
        </p:txBody>
      </p:sp>
      <p:pic>
        <p:nvPicPr>
          <p:cNvPr id="7" name="Picture 2" descr="C:\Users\LO Grójec\Pictures\ERASMUS+ 2014-2016\LOGO\EU flag-Erasmus+_vect_PO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48064" y="5714613"/>
            <a:ext cx="3289808" cy="732499"/>
          </a:xfrm>
          <a:prstGeom prst="rect">
            <a:avLst/>
          </a:prstGeom>
          <a:noFill/>
        </p:spPr>
      </p:pic>
      <p:sp>
        <p:nvSpPr>
          <p:cNvPr id="3" name="pole tekstowe 2"/>
          <p:cNvSpPr txBox="1"/>
          <p:nvPr/>
        </p:nvSpPr>
        <p:spPr>
          <a:xfrm>
            <a:off x="1187624" y="1999613"/>
            <a:ext cx="7210599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2400" dirty="0" smtClean="0"/>
              <a:t>saferinternet.pl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2400" dirty="0" smtClean="0"/>
              <a:t>Lokalni przedsiębiorcy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2400" dirty="0" smtClean="0"/>
              <a:t>Fundacja ALTER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2400" dirty="0" smtClean="0"/>
              <a:t>Poradnia psychologiczno-pedagogiczna w Grójcu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2400" dirty="0" smtClean="0"/>
              <a:t>Uczelnie (wykłady lub warsztaty)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2400" dirty="0" smtClean="0"/>
              <a:t>Firmy z innowacyjnymi rozwiązaniami technologicznymi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2400" dirty="0" smtClean="0"/>
              <a:t>Lokalne urzędy</a:t>
            </a:r>
          </a:p>
        </p:txBody>
      </p:sp>
      <p:pic>
        <p:nvPicPr>
          <p:cNvPr id="8" name="Picture 4" descr="C:\Users\LO Grójec\Pictures\COMENIUS 2013-2015\LOGO COMENIUS\FRSE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87624" y="5589240"/>
            <a:ext cx="2527842" cy="94107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406760737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owolny kształt 6"/>
          <p:cNvSpPr/>
          <p:nvPr/>
        </p:nvSpPr>
        <p:spPr>
          <a:xfrm>
            <a:off x="611560" y="2184539"/>
            <a:ext cx="7974930" cy="769441"/>
          </a:xfrm>
          <a:custGeom>
            <a:avLst/>
            <a:gdLst>
              <a:gd name="connsiteX0" fmla="*/ 0 w 7974930"/>
              <a:gd name="connsiteY0" fmla="*/ 0 h 2369880"/>
              <a:gd name="connsiteX1" fmla="*/ 7974930 w 7974930"/>
              <a:gd name="connsiteY1" fmla="*/ 0 h 2369880"/>
              <a:gd name="connsiteX2" fmla="*/ 7974930 w 7974930"/>
              <a:gd name="connsiteY2" fmla="*/ 2369880 h 2369880"/>
              <a:gd name="connsiteX3" fmla="*/ 0 w 7974930"/>
              <a:gd name="connsiteY3" fmla="*/ 2369880 h 2369880"/>
              <a:gd name="connsiteX4" fmla="*/ 0 w 7974930"/>
              <a:gd name="connsiteY4" fmla="*/ 0 h 23698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974930" h="2369880">
                <a:moveTo>
                  <a:pt x="0" y="0"/>
                </a:moveTo>
                <a:lnTo>
                  <a:pt x="7974930" y="0"/>
                </a:lnTo>
                <a:lnTo>
                  <a:pt x="7974930" y="2369880"/>
                </a:lnTo>
                <a:lnTo>
                  <a:pt x="0" y="2369880"/>
                </a:lnTo>
                <a:lnTo>
                  <a:pt x="0" y="0"/>
                </a:lnTo>
                <a:close/>
              </a:path>
            </a:pathLst>
          </a:custGeom>
          <a:ln w="44450">
            <a:solidFill>
              <a:schemeClr val="bg1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>
            <a:spAutoFit/>
          </a:bodyPr>
          <a:lstStyle/>
          <a:p>
            <a:pPr algn="ctr" fontAlgn="auto">
              <a:spcBef>
                <a:spcPts val="600"/>
              </a:spcBef>
              <a:spcAft>
                <a:spcPts val="0"/>
              </a:spcAft>
              <a:defRPr/>
            </a:pPr>
            <a:r>
              <a:rPr lang="pl-PL" sz="4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DZIĘKUJĘ ZA UWAGĘ</a:t>
            </a:r>
            <a:endParaRPr lang="pl-PL" sz="4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1" descr="C:\Users\LO Grójec\Documents\COMENIUS 2013-2015\WIZYTA PRZYGOTOWAWCZA\PREZENTACJA SZKOLY\Zdjecia do prezentacji szkoly\tarczaglownyprojekt3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7963" y="4332404"/>
            <a:ext cx="1517377" cy="1647881"/>
          </a:xfrm>
          <a:prstGeom prst="rect">
            <a:avLst/>
          </a:prstGeom>
          <a:noFill/>
        </p:spPr>
      </p:pic>
      <p:pic>
        <p:nvPicPr>
          <p:cNvPr id="1026" name="Picture 2" descr="C:\Users\LO Grójec\Pictures\COMENIUS 2013-2015\ZDJECIA SZKOL\POLAND\34_a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10631" y="4093886"/>
            <a:ext cx="3365825" cy="1886399"/>
          </a:xfrm>
          <a:prstGeom prst="rect">
            <a:avLst/>
          </a:prstGeom>
          <a:noFill/>
        </p:spPr>
      </p:pic>
      <p:pic>
        <p:nvPicPr>
          <p:cNvPr id="1027" name="Picture 3" descr="C:\Users\LO Grójec\Pictures\COMENIUS 2013-2015\LOGO COMENIUS\PROJECT LOGO maly rozmiar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267744" y="332656"/>
            <a:ext cx="1491274" cy="1194816"/>
          </a:xfrm>
          <a:prstGeom prst="rect">
            <a:avLst/>
          </a:prstGeom>
          <a:noFill/>
        </p:spPr>
      </p:pic>
      <p:pic>
        <p:nvPicPr>
          <p:cNvPr id="1028" name="Picture 4" descr="C:\Users\LO Grójec\Pictures\COMENIUS 2013-2015\LOGO COMENIUS\FRSE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195783" y="257827"/>
            <a:ext cx="1258978" cy="468696"/>
          </a:xfrm>
          <a:prstGeom prst="rect">
            <a:avLst/>
          </a:prstGeom>
          <a:noFill/>
        </p:spPr>
      </p:pic>
      <p:pic>
        <p:nvPicPr>
          <p:cNvPr id="1029" name="Picture 5" descr="C:\Users\LO Grójec\Pictures\COMENIUS 2010 - 2012\LOGO\LOGo3000 small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83568" y="260648"/>
            <a:ext cx="1274755" cy="1283253"/>
          </a:xfrm>
          <a:prstGeom prst="rect">
            <a:avLst/>
          </a:prstGeom>
          <a:noFill/>
        </p:spPr>
      </p:pic>
      <p:pic>
        <p:nvPicPr>
          <p:cNvPr id="1030" name="Picture 6" descr="C:\Users\LO Grójec\Pictures\ERASMUS+ 2014-2016\LOGO\EU flag-Erasmus+_vect_POS (2)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084663" y="837936"/>
            <a:ext cx="2474814" cy="705965"/>
          </a:xfrm>
          <a:prstGeom prst="rect">
            <a:avLst/>
          </a:prstGeom>
          <a:noFill/>
        </p:spPr>
      </p:pic>
      <p:pic>
        <p:nvPicPr>
          <p:cNvPr id="1031" name="Picture 7" descr="C:\Users\LO Grójec\Pictures\ERASMUS+ 2014-2016\LOGO\SIFA LOGO\sifa logo - bardzo maly rozmiar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283968" y="260649"/>
            <a:ext cx="1368152" cy="1331668"/>
          </a:xfrm>
          <a:prstGeom prst="rect">
            <a:avLst/>
          </a:prstGeom>
          <a:noFill/>
        </p:spPr>
      </p:pic>
      <p:sp>
        <p:nvSpPr>
          <p:cNvPr id="11" name="pole tekstowe 10"/>
          <p:cNvSpPr txBox="1"/>
          <p:nvPr/>
        </p:nvSpPr>
        <p:spPr>
          <a:xfrm>
            <a:off x="5220072" y="6237312"/>
            <a:ext cx="34563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dirty="0" smtClean="0"/>
              <a:t>przygotował: PAWEŁ POŚNIK </a:t>
            </a:r>
            <a:endParaRPr lang="pl-PL" b="1" dirty="0"/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7744" y="3611047"/>
            <a:ext cx="2769304" cy="238566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8906127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 t="-25000" b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owolny kształt 6"/>
          <p:cNvSpPr/>
          <p:nvPr/>
        </p:nvSpPr>
        <p:spPr>
          <a:xfrm>
            <a:off x="611560" y="1895926"/>
            <a:ext cx="7974930" cy="2046714"/>
          </a:xfrm>
          <a:custGeom>
            <a:avLst/>
            <a:gdLst>
              <a:gd name="connsiteX0" fmla="*/ 0 w 7974930"/>
              <a:gd name="connsiteY0" fmla="*/ 0 h 2369880"/>
              <a:gd name="connsiteX1" fmla="*/ 7974930 w 7974930"/>
              <a:gd name="connsiteY1" fmla="*/ 0 h 2369880"/>
              <a:gd name="connsiteX2" fmla="*/ 7974930 w 7974930"/>
              <a:gd name="connsiteY2" fmla="*/ 2369880 h 2369880"/>
              <a:gd name="connsiteX3" fmla="*/ 0 w 7974930"/>
              <a:gd name="connsiteY3" fmla="*/ 2369880 h 2369880"/>
              <a:gd name="connsiteX4" fmla="*/ 0 w 7974930"/>
              <a:gd name="connsiteY4" fmla="*/ 0 h 23698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974930" h="2369880">
                <a:moveTo>
                  <a:pt x="0" y="0"/>
                </a:moveTo>
                <a:lnTo>
                  <a:pt x="7974930" y="0"/>
                </a:lnTo>
                <a:lnTo>
                  <a:pt x="7974930" y="2369880"/>
                </a:lnTo>
                <a:lnTo>
                  <a:pt x="0" y="2369880"/>
                </a:lnTo>
                <a:lnTo>
                  <a:pt x="0" y="0"/>
                </a:lnTo>
                <a:close/>
              </a:path>
            </a:pathLst>
          </a:custGeom>
          <a:ln w="44450">
            <a:solidFill>
              <a:schemeClr val="bg1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>
            <a:spAutoFit/>
          </a:bodyPr>
          <a:lstStyle/>
          <a:p>
            <a:pPr algn="ctr" fontAlgn="auto">
              <a:spcBef>
                <a:spcPts val="600"/>
              </a:spcBef>
              <a:spcAft>
                <a:spcPts val="0"/>
              </a:spcAft>
              <a:defRPr/>
            </a:pPr>
            <a:r>
              <a:rPr lang="pl-PL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EU PROJECTS (Projekty Europejskie):</a:t>
            </a:r>
          </a:p>
          <a:p>
            <a:pPr algn="ctr" fontAlgn="auto">
              <a:spcBef>
                <a:spcPts val="6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pl-PL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pl-PL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COMENIUS 2010 – 2012</a:t>
            </a:r>
          </a:p>
          <a:p>
            <a:pPr algn="ctr" fontAlgn="auto">
              <a:spcBef>
                <a:spcPts val="6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pl-PL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COMENIUS 2013 - 2015</a:t>
            </a:r>
          </a:p>
          <a:p>
            <a:pPr algn="ctr" fontAlgn="auto">
              <a:spcBef>
                <a:spcPts val="6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pl-PL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ERASMUS+ 2014 – </a:t>
            </a:r>
            <a:r>
              <a:rPr lang="pl-PL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2016</a:t>
            </a:r>
            <a:endParaRPr lang="pl-PL" sz="240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1" descr="C:\Users\LO Grójec\Documents\COMENIUS 2013-2015\WIZYTA PRZYGOTOWAWCZA\PREZENTACJA SZKOLY\Zdjecia do prezentacji szkoly\tarczaglownyprojekt3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9552" y="4365104"/>
            <a:ext cx="2021433" cy="2195289"/>
          </a:xfrm>
          <a:prstGeom prst="rect">
            <a:avLst/>
          </a:prstGeom>
          <a:noFill/>
        </p:spPr>
      </p:pic>
      <p:pic>
        <p:nvPicPr>
          <p:cNvPr id="1026" name="Picture 2" descr="C:\Users\LO Grójec\Pictures\COMENIUS 2013-2015\ZDJECIA SZKOL\POLAND\34_a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04048" y="4437112"/>
            <a:ext cx="3652788" cy="2047229"/>
          </a:xfrm>
          <a:prstGeom prst="rect">
            <a:avLst/>
          </a:prstGeom>
          <a:noFill/>
        </p:spPr>
      </p:pic>
      <p:pic>
        <p:nvPicPr>
          <p:cNvPr id="1027" name="Picture 3" descr="C:\Users\LO Grójec\Pictures\COMENIUS 2013-2015\LOGO COMENIUS\PROJECT LOGO maly rozmiar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267744" y="332656"/>
            <a:ext cx="1491274" cy="1194816"/>
          </a:xfrm>
          <a:prstGeom prst="rect">
            <a:avLst/>
          </a:prstGeom>
          <a:noFill/>
        </p:spPr>
      </p:pic>
      <p:pic>
        <p:nvPicPr>
          <p:cNvPr id="1028" name="Picture 4" descr="C:\Users\LO Grójec\Pictures\COMENIUS 2013-2015\LOGO COMENIUS\FRSE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627784" y="5661248"/>
            <a:ext cx="2232249" cy="831028"/>
          </a:xfrm>
          <a:prstGeom prst="rect">
            <a:avLst/>
          </a:prstGeom>
          <a:noFill/>
        </p:spPr>
      </p:pic>
      <p:pic>
        <p:nvPicPr>
          <p:cNvPr id="1029" name="Picture 5" descr="C:\Users\LO Grójec\Pictures\COMENIUS 2010 - 2012\LOGO\LOGo3000 small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83568" y="260648"/>
            <a:ext cx="1274755" cy="1283253"/>
          </a:xfrm>
          <a:prstGeom prst="rect">
            <a:avLst/>
          </a:prstGeom>
          <a:noFill/>
        </p:spPr>
      </p:pic>
      <p:pic>
        <p:nvPicPr>
          <p:cNvPr id="1030" name="Picture 6" descr="C:\Users\LO Grójec\Pictures\ERASMUS+ 2014-2016\LOGO\EU flag-Erasmus+_vect_POS (2)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084168" y="620688"/>
            <a:ext cx="2474814" cy="705965"/>
          </a:xfrm>
          <a:prstGeom prst="rect">
            <a:avLst/>
          </a:prstGeom>
          <a:noFill/>
        </p:spPr>
      </p:pic>
      <p:pic>
        <p:nvPicPr>
          <p:cNvPr id="1031" name="Picture 7" descr="C:\Users\LO Grójec\Pictures\ERASMUS+ 2014-2016\LOGO\SIFA LOGO\sifa logo - bardzo maly rozmiar.pn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4283968" y="260649"/>
            <a:ext cx="1368152" cy="1331668"/>
          </a:xfrm>
          <a:prstGeom prst="rect">
            <a:avLst/>
          </a:prstGeom>
          <a:noFill/>
        </p:spPr>
      </p:pic>
      <p:pic>
        <p:nvPicPr>
          <p:cNvPr id="11" name="Picture 2" descr="C:\Users\LO Grójec\Pictures\ERASMUS+ 2014-2016\LOGO\EU flag-Erasmus+_vect_POS.jp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2627784" y="4688855"/>
            <a:ext cx="2232249" cy="497026"/>
          </a:xfrm>
          <a:prstGeom prst="rect">
            <a:avLst/>
          </a:prstGeom>
          <a:noFill/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34878141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ostokąt 2"/>
          <p:cNvSpPr/>
          <p:nvPr/>
        </p:nvSpPr>
        <p:spPr>
          <a:xfrm>
            <a:off x="142844" y="2928934"/>
            <a:ext cx="4357718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pl-PL" spc="3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101600">
                  <a:schemeClr val="tx1">
                    <a:alpha val="6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+mn-lt"/>
              <a:cs typeface="+mn-cs"/>
            </a:endParaRPr>
          </a:p>
        </p:txBody>
      </p:sp>
      <p:sp>
        <p:nvSpPr>
          <p:cNvPr id="6" name="Prostokąt 5"/>
          <p:cNvSpPr/>
          <p:nvPr/>
        </p:nvSpPr>
        <p:spPr>
          <a:xfrm>
            <a:off x="0" y="260648"/>
            <a:ext cx="9144000" cy="1000132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4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Comenius </a:t>
            </a:r>
            <a:r>
              <a:rPr lang="pl-PL" sz="40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programme</a:t>
            </a:r>
            <a:endParaRPr lang="pl-PL" sz="4000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4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2010 – 2012</a:t>
            </a:r>
          </a:p>
        </p:txBody>
      </p:sp>
      <p:pic>
        <p:nvPicPr>
          <p:cNvPr id="4098" name="Picture 2" descr="C:\Users\LO Grójec\Documents\COMENIUS 2013-2015\WIZYTA PRZYGOTOWAWCZA\PREZENTACJA SZKOLY\Zdjecia do prezentacji szkoly\COMENIUS PROJECT\LEWA 1 SERC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2276872"/>
            <a:ext cx="4608512" cy="3072341"/>
          </a:xfrm>
          <a:prstGeom prst="rect">
            <a:avLst/>
          </a:prstGeom>
          <a:noFill/>
        </p:spPr>
      </p:pic>
      <p:pic>
        <p:nvPicPr>
          <p:cNvPr id="4100" name="Picture 4" descr="C:\Users\LO Grójec\Documents\COMENIUS 2013-2015\WIZYTA PRZYGOTOWAWCZA\PREZENTACJA SZKOLY\Zdjecia do prezentacji szkoly\COMENIUS PROJECT\BAF 1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84168" y="1483938"/>
            <a:ext cx="2791224" cy="3992154"/>
          </a:xfrm>
          <a:prstGeom prst="rect">
            <a:avLst/>
          </a:prstGeom>
          <a:noFill/>
        </p:spPr>
      </p:pic>
      <p:pic>
        <p:nvPicPr>
          <p:cNvPr id="4099" name="Picture 3" descr="C:\Users\LO Grójec\Documents\COMENIUS 2013-2015\WIZYTA PRZYGOTOWAWCZA\PREZENTACJA SZKOLY\Zdjecia do prezentacji szkoly\COMENIUS PROJECT\LOGo3000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0"/>
            <a:ext cx="2048519" cy="2060848"/>
          </a:xfrm>
          <a:prstGeom prst="rect">
            <a:avLst/>
          </a:prstGeom>
          <a:noFill/>
        </p:spPr>
      </p:pic>
      <p:pic>
        <p:nvPicPr>
          <p:cNvPr id="4101" name="Picture 5" descr="C:\Users\LO Grójec\Pictures\LOGO\comenius_logo[1]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380312" y="332656"/>
            <a:ext cx="1584176" cy="877313"/>
          </a:xfrm>
          <a:prstGeom prst="rect">
            <a:avLst/>
          </a:prstGeom>
          <a:noFill/>
        </p:spPr>
      </p:pic>
      <p:sp>
        <p:nvSpPr>
          <p:cNvPr id="12" name="pole tekstowe 11"/>
          <p:cNvSpPr txBox="1"/>
          <p:nvPr/>
        </p:nvSpPr>
        <p:spPr>
          <a:xfrm>
            <a:off x="251520" y="5733256"/>
            <a:ext cx="8640960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900" b="1" dirty="0" err="1" smtClean="0">
                <a:solidFill>
                  <a:srgbClr val="6600CC"/>
                </a:solidFill>
              </a:rPr>
              <a:t>Participating</a:t>
            </a:r>
            <a:r>
              <a:rPr lang="pl-PL" sz="1900" b="1" dirty="0" smtClean="0">
                <a:solidFill>
                  <a:srgbClr val="6600CC"/>
                </a:solidFill>
              </a:rPr>
              <a:t> </a:t>
            </a:r>
            <a:r>
              <a:rPr lang="pl-PL" sz="1900" b="1" dirty="0" err="1" smtClean="0">
                <a:solidFill>
                  <a:srgbClr val="6600CC"/>
                </a:solidFill>
              </a:rPr>
              <a:t>countries</a:t>
            </a:r>
            <a:r>
              <a:rPr lang="pl-PL" sz="1900" b="1" dirty="0" smtClean="0">
                <a:solidFill>
                  <a:srgbClr val="6600CC"/>
                </a:solidFill>
              </a:rPr>
              <a:t>: Poland, </a:t>
            </a:r>
            <a:r>
              <a:rPr lang="pl-PL" sz="1900" b="1" dirty="0" err="1" smtClean="0">
                <a:solidFill>
                  <a:srgbClr val="6600CC"/>
                </a:solidFill>
              </a:rPr>
              <a:t>Italy</a:t>
            </a:r>
            <a:r>
              <a:rPr lang="pl-PL" sz="1900" b="1" dirty="0" smtClean="0">
                <a:solidFill>
                  <a:srgbClr val="6600CC"/>
                </a:solidFill>
              </a:rPr>
              <a:t>, </a:t>
            </a:r>
            <a:r>
              <a:rPr lang="pl-PL" sz="1900" b="1" dirty="0" err="1" smtClean="0">
                <a:solidFill>
                  <a:srgbClr val="6600CC"/>
                </a:solidFill>
              </a:rPr>
              <a:t>Cyprus</a:t>
            </a:r>
            <a:r>
              <a:rPr lang="pl-PL" sz="1900" b="1" dirty="0" smtClean="0">
                <a:solidFill>
                  <a:srgbClr val="6600CC"/>
                </a:solidFill>
              </a:rPr>
              <a:t>, </a:t>
            </a:r>
            <a:r>
              <a:rPr lang="pl-PL" sz="1900" b="1" dirty="0" err="1" smtClean="0">
                <a:solidFill>
                  <a:srgbClr val="6600CC"/>
                </a:solidFill>
              </a:rPr>
              <a:t>Bulgaria</a:t>
            </a:r>
            <a:r>
              <a:rPr lang="pl-PL" sz="1900" b="1" dirty="0" smtClean="0">
                <a:solidFill>
                  <a:srgbClr val="6600CC"/>
                </a:solidFill>
              </a:rPr>
              <a:t>, Turkey, Germany</a:t>
            </a:r>
            <a:endParaRPr lang="pl-PL" sz="1900" b="1" dirty="0">
              <a:solidFill>
                <a:srgbClr val="6600CC"/>
              </a:solidFill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/>
          <p:cNvSpPr/>
          <p:nvPr/>
        </p:nvSpPr>
        <p:spPr>
          <a:xfrm>
            <a:off x="0" y="0"/>
            <a:ext cx="9144000" cy="1000132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4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Comenius </a:t>
            </a:r>
            <a:r>
              <a:rPr lang="pl-PL" sz="40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programme</a:t>
            </a:r>
            <a:endParaRPr lang="pl-PL" sz="4000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4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2013 – 2015</a:t>
            </a:r>
          </a:p>
        </p:txBody>
      </p:sp>
      <p:pic>
        <p:nvPicPr>
          <p:cNvPr id="1026" name="Picture 2" descr="C:\Users\LO Grójec\Pictures\COMENIUS 2013-2015\LOGO COMENIUS\PROJECT LOGO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124744"/>
            <a:ext cx="2089448" cy="1676858"/>
          </a:xfrm>
          <a:prstGeom prst="rect">
            <a:avLst/>
          </a:prstGeom>
          <a:noFill/>
        </p:spPr>
      </p:pic>
      <p:pic>
        <p:nvPicPr>
          <p:cNvPr id="4" name="Picture 5" descr="C:\Users\LO Grójec\Pictures\LOGO\comenius_logo[1]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83767" y="1412776"/>
            <a:ext cx="2340465" cy="1296144"/>
          </a:xfrm>
          <a:prstGeom prst="rect">
            <a:avLst/>
          </a:prstGeom>
          <a:noFill/>
        </p:spPr>
      </p:pic>
      <p:pic>
        <p:nvPicPr>
          <p:cNvPr id="1027" name="Picture 3" descr="C:\Users\LO Grójec\Pictures\COMENIUS 2013-2015\VISITS\POLAND\DO GAZET\uczniowie w strojach ludowych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520" y="2852936"/>
            <a:ext cx="4856426" cy="3240360"/>
          </a:xfrm>
          <a:prstGeom prst="rect">
            <a:avLst/>
          </a:prstGeom>
          <a:noFill/>
        </p:spPr>
      </p:pic>
      <p:pic>
        <p:nvPicPr>
          <p:cNvPr id="1028" name="Picture 4" descr="C:\Users\LO Grójec\Pictures\COMENIUS 2013-2015\VISITS\POLAND\DO GAZET\jabluszko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508104" y="1412776"/>
            <a:ext cx="3309259" cy="2208042"/>
          </a:xfrm>
          <a:prstGeom prst="rect">
            <a:avLst/>
          </a:prstGeom>
          <a:noFill/>
        </p:spPr>
      </p:pic>
      <p:pic>
        <p:nvPicPr>
          <p:cNvPr id="1029" name="Picture 5" descr="C:\Users\LO Grójec\Pictures\COMENIUS 2013-2015\VISITS\POLAND\DO GAZET\koinkurs na najlepsza potrawe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508104" y="3861048"/>
            <a:ext cx="3312368" cy="2210116"/>
          </a:xfrm>
          <a:prstGeom prst="rect">
            <a:avLst/>
          </a:prstGeom>
          <a:noFill/>
        </p:spPr>
      </p:pic>
      <p:sp>
        <p:nvSpPr>
          <p:cNvPr id="8" name="pole tekstowe 7"/>
          <p:cNvSpPr txBox="1"/>
          <p:nvPr/>
        </p:nvSpPr>
        <p:spPr>
          <a:xfrm>
            <a:off x="179512" y="6211669"/>
            <a:ext cx="87849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 b="1" dirty="0" err="1" smtClean="0">
                <a:solidFill>
                  <a:srgbClr val="6600CC"/>
                </a:solidFill>
              </a:rPr>
              <a:t>Participating</a:t>
            </a:r>
            <a:r>
              <a:rPr lang="pl-PL" sz="1600" b="1" dirty="0" smtClean="0">
                <a:solidFill>
                  <a:srgbClr val="6600CC"/>
                </a:solidFill>
              </a:rPr>
              <a:t> </a:t>
            </a:r>
            <a:r>
              <a:rPr lang="pl-PL" sz="1600" b="1" dirty="0" err="1" smtClean="0">
                <a:solidFill>
                  <a:srgbClr val="6600CC"/>
                </a:solidFill>
              </a:rPr>
              <a:t>countries</a:t>
            </a:r>
            <a:r>
              <a:rPr lang="pl-PL" sz="1600" b="1" dirty="0" smtClean="0">
                <a:solidFill>
                  <a:srgbClr val="6600CC"/>
                </a:solidFill>
              </a:rPr>
              <a:t>: Poland, Greece, </a:t>
            </a:r>
            <a:r>
              <a:rPr lang="pl-PL" sz="1600" b="1" dirty="0" err="1" smtClean="0">
                <a:solidFill>
                  <a:srgbClr val="6600CC"/>
                </a:solidFill>
              </a:rPr>
              <a:t>Italy</a:t>
            </a:r>
            <a:r>
              <a:rPr lang="pl-PL" sz="1600" b="1" dirty="0" smtClean="0">
                <a:solidFill>
                  <a:srgbClr val="6600CC"/>
                </a:solidFill>
              </a:rPr>
              <a:t>, </a:t>
            </a:r>
            <a:r>
              <a:rPr lang="pl-PL" sz="1600" b="1" dirty="0" err="1" smtClean="0">
                <a:solidFill>
                  <a:srgbClr val="6600CC"/>
                </a:solidFill>
              </a:rPr>
              <a:t>Spain</a:t>
            </a:r>
            <a:r>
              <a:rPr lang="pl-PL" sz="1600" b="1" dirty="0" smtClean="0">
                <a:solidFill>
                  <a:srgbClr val="6600CC"/>
                </a:solidFill>
              </a:rPr>
              <a:t>, Turkey, Germany,    Portugal, </a:t>
            </a:r>
            <a:r>
              <a:rPr lang="pl-PL" sz="1600" b="1" dirty="0" err="1" smtClean="0">
                <a:solidFill>
                  <a:srgbClr val="6600CC"/>
                </a:solidFill>
              </a:rPr>
              <a:t>Latvia</a:t>
            </a:r>
            <a:r>
              <a:rPr lang="pl-PL" sz="1600" b="1" dirty="0" smtClean="0">
                <a:solidFill>
                  <a:srgbClr val="6600CC"/>
                </a:solidFill>
              </a:rPr>
              <a:t>, </a:t>
            </a:r>
            <a:r>
              <a:rPr lang="pl-PL" sz="1600" b="1" dirty="0" err="1" smtClean="0">
                <a:solidFill>
                  <a:srgbClr val="6600CC"/>
                </a:solidFill>
              </a:rPr>
              <a:t>Hungary</a:t>
            </a:r>
            <a:r>
              <a:rPr lang="pl-PL" sz="1600" b="1" dirty="0" smtClean="0">
                <a:solidFill>
                  <a:srgbClr val="6600CC"/>
                </a:solidFill>
              </a:rPr>
              <a:t>, </a:t>
            </a:r>
            <a:r>
              <a:rPr lang="pl-PL" sz="1600" b="1" dirty="0" err="1" smtClean="0">
                <a:solidFill>
                  <a:srgbClr val="6600CC"/>
                </a:solidFill>
              </a:rPr>
              <a:t>Slovakia</a:t>
            </a:r>
            <a:r>
              <a:rPr lang="pl-PL" sz="1600" b="1" dirty="0" smtClean="0">
                <a:solidFill>
                  <a:srgbClr val="6600CC"/>
                </a:solidFill>
              </a:rPr>
              <a:t>, France</a:t>
            </a:r>
            <a:endParaRPr lang="pl-PL" sz="1600" b="1" dirty="0">
              <a:solidFill>
                <a:srgbClr val="6600CC"/>
              </a:solidFill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/>
          <p:cNvSpPr/>
          <p:nvPr/>
        </p:nvSpPr>
        <p:spPr>
          <a:xfrm>
            <a:off x="0" y="0"/>
            <a:ext cx="9144000" cy="1000132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4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               ERASMUS+ </a:t>
            </a:r>
            <a:r>
              <a:rPr lang="pl-PL" sz="40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programme</a:t>
            </a:r>
            <a:endParaRPr lang="pl-PL" sz="4000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4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2014 – 2016</a:t>
            </a:r>
          </a:p>
        </p:txBody>
      </p:sp>
      <p:sp>
        <p:nvSpPr>
          <p:cNvPr id="8" name="pole tekstowe 7"/>
          <p:cNvSpPr txBox="1"/>
          <p:nvPr/>
        </p:nvSpPr>
        <p:spPr>
          <a:xfrm>
            <a:off x="467544" y="6237312"/>
            <a:ext cx="82089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b="1" dirty="0" err="1" smtClean="0">
                <a:solidFill>
                  <a:srgbClr val="6600CC"/>
                </a:solidFill>
              </a:rPr>
              <a:t>Participating</a:t>
            </a:r>
            <a:r>
              <a:rPr lang="pl-PL" sz="2000" b="1" dirty="0" smtClean="0">
                <a:solidFill>
                  <a:srgbClr val="6600CC"/>
                </a:solidFill>
              </a:rPr>
              <a:t> </a:t>
            </a:r>
            <a:r>
              <a:rPr lang="pl-PL" sz="2000" b="1" dirty="0" err="1" smtClean="0">
                <a:solidFill>
                  <a:srgbClr val="6600CC"/>
                </a:solidFill>
              </a:rPr>
              <a:t>countries</a:t>
            </a:r>
            <a:r>
              <a:rPr lang="pl-PL" sz="2000" b="1" dirty="0" smtClean="0">
                <a:solidFill>
                  <a:srgbClr val="6600CC"/>
                </a:solidFill>
              </a:rPr>
              <a:t>: Greece, </a:t>
            </a:r>
            <a:r>
              <a:rPr lang="pl-PL" sz="2000" b="1" dirty="0" err="1" smtClean="0">
                <a:solidFill>
                  <a:srgbClr val="6600CC"/>
                </a:solidFill>
              </a:rPr>
              <a:t>Sweden</a:t>
            </a:r>
            <a:r>
              <a:rPr lang="pl-PL" sz="2000" b="1" dirty="0" smtClean="0">
                <a:solidFill>
                  <a:srgbClr val="6600CC"/>
                </a:solidFill>
              </a:rPr>
              <a:t>, </a:t>
            </a:r>
            <a:r>
              <a:rPr lang="pl-PL" sz="2000" b="1" dirty="0" err="1" smtClean="0">
                <a:solidFill>
                  <a:srgbClr val="6600CC"/>
                </a:solidFill>
              </a:rPr>
              <a:t>Norway</a:t>
            </a:r>
            <a:r>
              <a:rPr lang="pl-PL" sz="2000" b="1" dirty="0" smtClean="0">
                <a:solidFill>
                  <a:srgbClr val="6600CC"/>
                </a:solidFill>
              </a:rPr>
              <a:t>, Austria, Poland</a:t>
            </a:r>
            <a:endParaRPr lang="pl-PL" sz="2000" b="1" dirty="0">
              <a:solidFill>
                <a:srgbClr val="6600CC"/>
              </a:solidFill>
            </a:endParaRPr>
          </a:p>
        </p:txBody>
      </p:sp>
      <p:pic>
        <p:nvPicPr>
          <p:cNvPr id="2050" name="Picture 2" descr="C:\Users\LO Grójec\Pictures\ERASMUS+ 2014-2016\SIFA LOGO\sifa logo - maly rozmiar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88640"/>
            <a:ext cx="2016224" cy="1959757"/>
          </a:xfrm>
          <a:prstGeom prst="rect">
            <a:avLst/>
          </a:prstGeom>
          <a:noFill/>
        </p:spPr>
      </p:pic>
      <p:pic>
        <p:nvPicPr>
          <p:cNvPr id="2051" name="Picture 3" descr="C:\Users\LO Grójec\Pictures\ERASMUS+ 2014-2016\LOGO\EU flag-Erasmus+_vect_POS (2)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64088" y="1042350"/>
            <a:ext cx="3482926" cy="993539"/>
          </a:xfrm>
          <a:prstGeom prst="rect">
            <a:avLst/>
          </a:prstGeom>
          <a:noFill/>
        </p:spPr>
      </p:pic>
      <p:pic>
        <p:nvPicPr>
          <p:cNvPr id="2052" name="Picture 4" descr="C:\Users\LO Grójec\Pictures\ERASMUS+ 2014-2016\ERASMUS+ TEAM\ERASMUS+ TEAM male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43608" y="2132856"/>
            <a:ext cx="6983324" cy="3240360"/>
          </a:xfrm>
          <a:prstGeom prst="rect">
            <a:avLst/>
          </a:prstGeom>
          <a:noFill/>
        </p:spPr>
      </p:pic>
      <p:pic>
        <p:nvPicPr>
          <p:cNvPr id="2053" name="Picture 5" descr="C:\Users\LO Grójec\Documents\ERASMUS+ 2014-2016\LOGO\LOGO suggestion POLAND 5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16016" y="5085184"/>
            <a:ext cx="4183757" cy="1173804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rostokąt 9"/>
          <p:cNvSpPr/>
          <p:nvPr/>
        </p:nvSpPr>
        <p:spPr>
          <a:xfrm>
            <a:off x="323850" y="476250"/>
            <a:ext cx="184150" cy="5857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endParaRPr lang="pl-PL" sz="3200" b="1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</p:txBody>
      </p:sp>
      <p:sp>
        <p:nvSpPr>
          <p:cNvPr id="11" name="Prostokąt 10"/>
          <p:cNvSpPr/>
          <p:nvPr/>
        </p:nvSpPr>
        <p:spPr>
          <a:xfrm>
            <a:off x="1475656" y="620688"/>
            <a:ext cx="622292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pl-PL" sz="3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WSPÓŁPRACA MIĘDZY PARTNERAMI</a:t>
            </a:r>
            <a:endParaRPr lang="pl-PL" sz="32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</p:txBody>
      </p:sp>
      <p:pic>
        <p:nvPicPr>
          <p:cNvPr id="7" name="Picture 2" descr="C:\Users\LO Grójec\Pictures\ERASMUS+ 2014-2016\LOGO\EU flag-Erasmus+_vect_PO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68144" y="6030398"/>
            <a:ext cx="2602087" cy="579373"/>
          </a:xfrm>
          <a:prstGeom prst="rect">
            <a:avLst/>
          </a:prstGeom>
          <a:noFill/>
        </p:spPr>
      </p:pic>
      <p:sp>
        <p:nvSpPr>
          <p:cNvPr id="3" name="pole tekstowe 2"/>
          <p:cNvSpPr txBox="1"/>
          <p:nvPr/>
        </p:nvSpPr>
        <p:spPr>
          <a:xfrm>
            <a:off x="1259632" y="1291150"/>
            <a:ext cx="49685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dirty="0" smtClean="0"/>
              <a:t>Strona internetowa projektu: sifaplus.eu</a:t>
            </a:r>
          </a:p>
          <a:p>
            <a:endParaRPr lang="pl-PL" dirty="0"/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462" y="1869194"/>
            <a:ext cx="7401309" cy="4161204"/>
          </a:xfrm>
          <a:prstGeom prst="rect">
            <a:avLst/>
          </a:prstGeom>
        </p:spPr>
      </p:pic>
      <p:pic>
        <p:nvPicPr>
          <p:cNvPr id="8" name="Picture 4" descr="C:\Users\LO Grójec\Pictures\COMENIUS 2013-2015\LOGO COMENIUS\FRSE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499992" y="6157911"/>
            <a:ext cx="1227070" cy="45681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300305866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/>
          <p:cNvSpPr/>
          <p:nvPr/>
        </p:nvSpPr>
        <p:spPr>
          <a:xfrm>
            <a:off x="0" y="0"/>
            <a:ext cx="9144000" cy="1000132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4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               ERASMUS+ </a:t>
            </a:r>
            <a:r>
              <a:rPr lang="pl-PL" sz="40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programme</a:t>
            </a:r>
            <a:endParaRPr lang="pl-PL" sz="4000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4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2014 – 2016</a:t>
            </a:r>
          </a:p>
        </p:txBody>
      </p:sp>
      <p:pic>
        <p:nvPicPr>
          <p:cNvPr id="2050" name="Picture 2" descr="C:\Users\LO Grójec\Pictures\ERASMUS+ 2014-2016\SIFA LOGO\sifa logo - maly rozmiar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88640"/>
            <a:ext cx="2016224" cy="1959757"/>
          </a:xfrm>
          <a:prstGeom prst="rect">
            <a:avLst/>
          </a:prstGeom>
          <a:noFill/>
        </p:spPr>
      </p:pic>
      <p:pic>
        <p:nvPicPr>
          <p:cNvPr id="2051" name="Picture 3" descr="C:\Users\LO Grójec\Pictures\ERASMUS+ 2014-2016\LOGO\EU flag-Erasmus+_vect_POS (2)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64088" y="1042350"/>
            <a:ext cx="3482926" cy="993539"/>
          </a:xfrm>
          <a:prstGeom prst="rect">
            <a:avLst/>
          </a:prstGeom>
          <a:noFill/>
        </p:spPr>
      </p:pic>
      <p:pic>
        <p:nvPicPr>
          <p:cNvPr id="2053" name="Picture 5" descr="C:\Users\LO Grójec\Documents\ERASMUS+ 2014-2016\LOGO\LOGO suggestion POLAND 5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660232" y="3789040"/>
            <a:ext cx="2239541" cy="895700"/>
          </a:xfrm>
          <a:prstGeom prst="rect">
            <a:avLst/>
          </a:prstGeom>
          <a:noFill/>
        </p:spPr>
      </p:pic>
      <p:sp>
        <p:nvSpPr>
          <p:cNvPr id="11" name="pole tekstowe 10"/>
          <p:cNvSpPr txBox="1"/>
          <p:nvPr/>
        </p:nvSpPr>
        <p:spPr>
          <a:xfrm>
            <a:off x="467544" y="5733256"/>
            <a:ext cx="79208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600" dirty="0" smtClean="0">
                <a:solidFill>
                  <a:srgbClr val="FF0000"/>
                </a:solidFill>
              </a:rPr>
              <a:t>http://safeinternetforall.pbworks.com</a:t>
            </a:r>
            <a:endParaRPr lang="pl-PL" sz="3600" dirty="0">
              <a:solidFill>
                <a:srgbClr val="FF0000"/>
              </a:solidFill>
            </a:endParaRPr>
          </a:p>
        </p:txBody>
      </p:sp>
      <p:pic>
        <p:nvPicPr>
          <p:cNvPr id="26626" name="Picture 2" descr="C:\Users\LO Grójec\Documents\ERASMUS+ 2014-2016\PREZENTACJA DLA RODZICOW\HISTORYPROJECT PBWORKS PICTURE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1521" y="2132856"/>
            <a:ext cx="6305490" cy="354510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35642936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/>
          <p:cNvSpPr/>
          <p:nvPr/>
        </p:nvSpPr>
        <p:spPr>
          <a:xfrm>
            <a:off x="0" y="0"/>
            <a:ext cx="9144000" cy="1000132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4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               ERASMUS+ </a:t>
            </a:r>
            <a:r>
              <a:rPr lang="pl-PL" sz="40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programme</a:t>
            </a:r>
            <a:endParaRPr lang="pl-PL" sz="4000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4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2014 – 2016</a:t>
            </a:r>
          </a:p>
        </p:txBody>
      </p:sp>
      <p:pic>
        <p:nvPicPr>
          <p:cNvPr id="2050" name="Picture 2" descr="C:\Users\LO Grójec\Pictures\ERASMUS+ 2014-2016\SIFA LOGO\sifa logo - maly rozmiar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88640"/>
            <a:ext cx="2016224" cy="1959757"/>
          </a:xfrm>
          <a:prstGeom prst="rect">
            <a:avLst/>
          </a:prstGeom>
          <a:noFill/>
        </p:spPr>
      </p:pic>
      <p:pic>
        <p:nvPicPr>
          <p:cNvPr id="2051" name="Picture 3" descr="C:\Users\LO Grójec\Pictures\ERASMUS+ 2014-2016\LOGO\EU flag-Erasmus+_vect_POS (2)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64088" y="1042350"/>
            <a:ext cx="3482926" cy="993539"/>
          </a:xfrm>
          <a:prstGeom prst="rect">
            <a:avLst/>
          </a:prstGeom>
          <a:noFill/>
        </p:spPr>
      </p:pic>
      <p:pic>
        <p:nvPicPr>
          <p:cNvPr id="2053" name="Picture 5" descr="C:\Users\LO Grójec\Documents\ERASMUS+ 2014-2016\LOGO\LOGO suggestion POLAND 5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660232" y="3789040"/>
            <a:ext cx="2239541" cy="895700"/>
          </a:xfrm>
          <a:prstGeom prst="rect">
            <a:avLst/>
          </a:prstGeom>
          <a:noFill/>
        </p:spPr>
      </p:pic>
      <p:sp>
        <p:nvSpPr>
          <p:cNvPr id="11" name="pole tekstowe 10"/>
          <p:cNvSpPr txBox="1"/>
          <p:nvPr/>
        </p:nvSpPr>
        <p:spPr>
          <a:xfrm>
            <a:off x="467544" y="5733256"/>
            <a:ext cx="79208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600" dirty="0" smtClean="0">
                <a:solidFill>
                  <a:srgbClr val="FF0000"/>
                </a:solidFill>
              </a:rPr>
              <a:t>http://logrojecerasmus.pbworks.com</a:t>
            </a:r>
            <a:endParaRPr lang="pl-PL" sz="3600" dirty="0">
              <a:solidFill>
                <a:srgbClr val="FF0000"/>
              </a:solidFill>
            </a:endParaRPr>
          </a:p>
        </p:txBody>
      </p:sp>
      <p:pic>
        <p:nvPicPr>
          <p:cNvPr id="25602" name="Picture 2" descr="C:\Users\LO Grójec\Documents\ERASMUS+ 2014-2016\PREZENTACJA DLA RODZICOW\LOSIFA  PBWORKS PICTURE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3528" y="2060848"/>
            <a:ext cx="6289551" cy="353614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93291819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"/>
</p:tagLst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Aspek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1873</TotalTime>
  <Words>515</Words>
  <Application>Microsoft Office PowerPoint</Application>
  <PresentationFormat>Pokaz na ekranie (4:3)</PresentationFormat>
  <Paragraphs>104</Paragraphs>
  <Slides>21</Slides>
  <Notes>10</Notes>
  <HiddenSlides>0</HiddenSlides>
  <MMClips>0</MMClips>
  <ScaleCrop>false</ScaleCrop>
  <HeadingPairs>
    <vt:vector size="8" baseType="variant">
      <vt:variant>
        <vt:lpstr>Używane czcionki</vt:lpstr>
      </vt:variant>
      <vt:variant>
        <vt:i4>3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21</vt:i4>
      </vt:variant>
      <vt:variant>
        <vt:lpstr>Pokazy niestandardowe</vt:lpstr>
      </vt:variant>
      <vt:variant>
        <vt:i4>1</vt:i4>
      </vt:variant>
    </vt:vector>
  </HeadingPairs>
  <TitlesOfParts>
    <vt:vector size="26" baseType="lpstr">
      <vt:lpstr>Arial</vt:lpstr>
      <vt:lpstr>Calibri</vt:lpstr>
      <vt:lpstr>Monotype Corsiva</vt:lpstr>
      <vt:lpstr>Motyw pakietu Office</vt:lpstr>
      <vt:lpstr>L.O. im. P.Skargi w Grójcu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Pokaz niestandardowy 1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Slajd 1</dc:title>
  <dc:creator>Cheetos</dc:creator>
  <cp:lastModifiedBy>PAWEŁ POŚNIK</cp:lastModifiedBy>
  <cp:revision>283</cp:revision>
  <dcterms:created xsi:type="dcterms:W3CDTF">2009-10-26T22:17:20Z</dcterms:created>
  <dcterms:modified xsi:type="dcterms:W3CDTF">2015-12-06T23:23:44Z</dcterms:modified>
</cp:coreProperties>
</file>